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2">
  <p:sldMasterIdLst>
    <p:sldMasterId id="2147483648" r:id="rId1"/>
  </p:sldMasterIdLst>
  <p:notesMasterIdLst>
    <p:notesMasterId r:id="rId53"/>
  </p:notesMasterIdLst>
  <p:handoutMasterIdLst>
    <p:handoutMasterId r:id="rId54"/>
  </p:handoutMasterIdLst>
  <p:sldIdLst>
    <p:sldId id="256" r:id="rId2"/>
    <p:sldId id="406" r:id="rId3"/>
    <p:sldId id="541" r:id="rId4"/>
    <p:sldId id="472" r:id="rId5"/>
    <p:sldId id="542" r:id="rId6"/>
    <p:sldId id="473" r:id="rId7"/>
    <p:sldId id="543" r:id="rId8"/>
    <p:sldId id="476" r:id="rId9"/>
    <p:sldId id="478" r:id="rId10"/>
    <p:sldId id="479" r:id="rId11"/>
    <p:sldId id="480" r:id="rId12"/>
    <p:sldId id="481" r:id="rId13"/>
    <p:sldId id="482" r:id="rId14"/>
    <p:sldId id="483" r:id="rId15"/>
    <p:sldId id="484" r:id="rId16"/>
    <p:sldId id="485" r:id="rId17"/>
    <p:sldId id="486" r:id="rId18"/>
    <p:sldId id="487" r:id="rId19"/>
    <p:sldId id="488" r:id="rId20"/>
    <p:sldId id="489" r:id="rId21"/>
    <p:sldId id="529" r:id="rId22"/>
    <p:sldId id="530" r:id="rId23"/>
    <p:sldId id="531" r:id="rId24"/>
    <p:sldId id="532" r:id="rId25"/>
    <p:sldId id="533" r:id="rId26"/>
    <p:sldId id="534" r:id="rId27"/>
    <p:sldId id="535" r:id="rId28"/>
    <p:sldId id="536" r:id="rId29"/>
    <p:sldId id="537" r:id="rId30"/>
    <p:sldId id="538" r:id="rId31"/>
    <p:sldId id="539" r:id="rId32"/>
    <p:sldId id="540" r:id="rId33"/>
    <p:sldId id="544" r:id="rId34"/>
    <p:sldId id="508" r:id="rId35"/>
    <p:sldId id="509" r:id="rId36"/>
    <p:sldId id="510" r:id="rId37"/>
    <p:sldId id="511" r:id="rId38"/>
    <p:sldId id="545" r:id="rId39"/>
    <p:sldId id="512" r:id="rId40"/>
    <p:sldId id="513" r:id="rId41"/>
    <p:sldId id="514" r:id="rId42"/>
    <p:sldId id="515" r:id="rId43"/>
    <p:sldId id="516" r:id="rId44"/>
    <p:sldId id="517" r:id="rId45"/>
    <p:sldId id="518" r:id="rId46"/>
    <p:sldId id="523" r:id="rId47"/>
    <p:sldId id="524" r:id="rId48"/>
    <p:sldId id="527" r:id="rId49"/>
    <p:sldId id="528" r:id="rId50"/>
    <p:sldId id="475" r:id="rId51"/>
    <p:sldId id="381" r:id="rId52"/>
  </p:sldIdLst>
  <p:sldSz cx="9144000" cy="6858000" type="screen4x3"/>
  <p:notesSz cx="7016750" cy="9309100"/>
  <p:defaultTextStyle>
    <a:defPPr>
      <a:defRPr lang="en-US"/>
    </a:defPPr>
    <a:lvl1pPr algn="ctr" defTabSz="449263" rtl="0" fontAlgn="base">
      <a:spcBef>
        <a:spcPct val="0"/>
      </a:spcBef>
      <a:spcAft>
        <a:spcPct val="0"/>
      </a:spcAft>
      <a:buClr>
        <a:srgbClr val="000000"/>
      </a:buClr>
      <a:buSzPct val="100000"/>
      <a:buFont typeface="Arial" panose="020B0604020202020204" pitchFamily="34" charset="0"/>
      <a:defRPr sz="1600" kern="1200">
        <a:solidFill>
          <a:srgbClr val="000000"/>
        </a:solidFill>
        <a:latin typeface="Arial" panose="020B0604020202020204" pitchFamily="34" charset="0"/>
        <a:ea typeface="+mn-ea"/>
        <a:cs typeface="Arial" panose="020B0604020202020204" pitchFamily="34" charset="0"/>
      </a:defRPr>
    </a:lvl1pPr>
    <a:lvl2pPr marL="457200" algn="ctr" defTabSz="449263" rtl="0" fontAlgn="base">
      <a:spcBef>
        <a:spcPct val="0"/>
      </a:spcBef>
      <a:spcAft>
        <a:spcPct val="0"/>
      </a:spcAft>
      <a:buClr>
        <a:srgbClr val="000000"/>
      </a:buClr>
      <a:buSzPct val="100000"/>
      <a:buFont typeface="Arial" panose="020B0604020202020204" pitchFamily="34" charset="0"/>
      <a:defRPr sz="1600" kern="1200">
        <a:solidFill>
          <a:srgbClr val="000000"/>
        </a:solidFill>
        <a:latin typeface="Arial" panose="020B0604020202020204" pitchFamily="34" charset="0"/>
        <a:ea typeface="+mn-ea"/>
        <a:cs typeface="Arial" panose="020B0604020202020204" pitchFamily="34" charset="0"/>
      </a:defRPr>
    </a:lvl2pPr>
    <a:lvl3pPr marL="914400" algn="ctr" defTabSz="449263" rtl="0" fontAlgn="base">
      <a:spcBef>
        <a:spcPct val="0"/>
      </a:spcBef>
      <a:spcAft>
        <a:spcPct val="0"/>
      </a:spcAft>
      <a:buClr>
        <a:srgbClr val="000000"/>
      </a:buClr>
      <a:buSzPct val="100000"/>
      <a:buFont typeface="Arial" panose="020B0604020202020204" pitchFamily="34" charset="0"/>
      <a:defRPr sz="1600" kern="1200">
        <a:solidFill>
          <a:srgbClr val="000000"/>
        </a:solidFill>
        <a:latin typeface="Arial" panose="020B0604020202020204" pitchFamily="34" charset="0"/>
        <a:ea typeface="+mn-ea"/>
        <a:cs typeface="Arial" panose="020B0604020202020204" pitchFamily="34" charset="0"/>
      </a:defRPr>
    </a:lvl3pPr>
    <a:lvl4pPr marL="1371600" algn="ctr" defTabSz="449263" rtl="0" fontAlgn="base">
      <a:spcBef>
        <a:spcPct val="0"/>
      </a:spcBef>
      <a:spcAft>
        <a:spcPct val="0"/>
      </a:spcAft>
      <a:buClr>
        <a:srgbClr val="000000"/>
      </a:buClr>
      <a:buSzPct val="100000"/>
      <a:buFont typeface="Arial" panose="020B0604020202020204" pitchFamily="34" charset="0"/>
      <a:defRPr sz="1600" kern="1200">
        <a:solidFill>
          <a:srgbClr val="000000"/>
        </a:solidFill>
        <a:latin typeface="Arial" panose="020B0604020202020204" pitchFamily="34" charset="0"/>
        <a:ea typeface="+mn-ea"/>
        <a:cs typeface="Arial" panose="020B0604020202020204" pitchFamily="34" charset="0"/>
      </a:defRPr>
    </a:lvl4pPr>
    <a:lvl5pPr marL="1828800" algn="ctr" defTabSz="449263" rtl="0" fontAlgn="base">
      <a:spcBef>
        <a:spcPct val="0"/>
      </a:spcBef>
      <a:spcAft>
        <a:spcPct val="0"/>
      </a:spcAft>
      <a:buClr>
        <a:srgbClr val="000000"/>
      </a:buClr>
      <a:buSzPct val="100000"/>
      <a:buFont typeface="Arial" panose="020B0604020202020204" pitchFamily="34" charset="0"/>
      <a:defRPr sz="1600" kern="1200">
        <a:solidFill>
          <a:srgbClr val="000000"/>
        </a:solidFill>
        <a:latin typeface="Arial" panose="020B0604020202020204" pitchFamily="34" charset="0"/>
        <a:ea typeface="+mn-ea"/>
        <a:cs typeface="Arial" panose="020B0604020202020204" pitchFamily="34" charset="0"/>
      </a:defRPr>
    </a:lvl5pPr>
    <a:lvl6pPr marL="2286000" algn="l" defTabSz="914400" rtl="0" eaLnBrk="1" latinLnBrk="0" hangingPunct="1">
      <a:defRPr sz="1600" kern="1200">
        <a:solidFill>
          <a:srgbClr val="000000"/>
        </a:solidFill>
        <a:latin typeface="Arial" panose="020B0604020202020204" pitchFamily="34" charset="0"/>
        <a:ea typeface="+mn-ea"/>
        <a:cs typeface="Arial" panose="020B0604020202020204" pitchFamily="34" charset="0"/>
      </a:defRPr>
    </a:lvl6pPr>
    <a:lvl7pPr marL="2743200" algn="l" defTabSz="914400" rtl="0" eaLnBrk="1" latinLnBrk="0" hangingPunct="1">
      <a:defRPr sz="1600" kern="1200">
        <a:solidFill>
          <a:srgbClr val="000000"/>
        </a:solidFill>
        <a:latin typeface="Arial" panose="020B0604020202020204" pitchFamily="34" charset="0"/>
        <a:ea typeface="+mn-ea"/>
        <a:cs typeface="Arial" panose="020B0604020202020204" pitchFamily="34" charset="0"/>
      </a:defRPr>
    </a:lvl7pPr>
    <a:lvl8pPr marL="3200400" algn="l" defTabSz="914400" rtl="0" eaLnBrk="1" latinLnBrk="0" hangingPunct="1">
      <a:defRPr sz="1600" kern="1200">
        <a:solidFill>
          <a:srgbClr val="000000"/>
        </a:solidFill>
        <a:latin typeface="Arial" panose="020B0604020202020204" pitchFamily="34" charset="0"/>
        <a:ea typeface="+mn-ea"/>
        <a:cs typeface="Arial" panose="020B0604020202020204" pitchFamily="34" charset="0"/>
      </a:defRPr>
    </a:lvl8pPr>
    <a:lvl9pPr marL="3657600" algn="l" defTabSz="914400" rtl="0" eaLnBrk="1" latinLnBrk="0" hangingPunct="1">
      <a:defRPr sz="1600" kern="1200">
        <a:solidFill>
          <a:srgbClr val="000000"/>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3936"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il kemp" initials="nk" lastIdx="1" clrIdx="0">
    <p:extLst/>
  </p:cmAuthor>
  <p:cmAuthor id="2" name="Henrik von Scheel" initials="Hv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40059"/>
    <a:srgbClr val="050163"/>
    <a:srgbClr val="07197E"/>
    <a:srgbClr val="091E93"/>
    <a:srgbClr val="EB0000"/>
    <a:srgbClr val="008A52"/>
    <a:srgbClr val="00A6A0"/>
    <a:srgbClr val="00649D"/>
    <a:srgbClr val="7F1C7D"/>
    <a:srgbClr val="DD73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91" autoAdjust="0"/>
    <p:restoredTop sz="65008" autoAdjust="0"/>
  </p:normalViewPr>
  <p:slideViewPr>
    <p:cSldViewPr snapToGrid="0" showGuides="1">
      <p:cViewPr>
        <p:scale>
          <a:sx n="130" d="100"/>
          <a:sy n="130" d="100"/>
        </p:scale>
        <p:origin x="1016" y="160"/>
      </p:cViewPr>
      <p:guideLst>
        <p:guide orient="horz" pos="3936"/>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66" d="100"/>
          <a:sy n="66" d="100"/>
        </p:scale>
        <p:origin x="-3222" y="-114"/>
      </p:cViewPr>
      <p:guideLst>
        <p:guide orient="horz" pos="2932"/>
        <p:guide pos="221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commentAuthors" Target="commentAuthors.xml"/><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hdr"/>
          </p:nvPr>
        </p:nvSpPr>
        <p:spPr bwMode="auto">
          <a:xfrm>
            <a:off x="0" y="1"/>
            <a:ext cx="1625" cy="27445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22" tIns="46745" rIns="93122" bIns="46745" numCol="1" anchor="t" anchorCtr="0" compatLnSpc="1">
            <a:prstTxWarp prst="textNoShape">
              <a:avLst/>
            </a:prstTxWarp>
            <a:spAutoFit/>
          </a:bodyPr>
          <a:lstStyle>
            <a:lvl1pPr algn="l">
              <a:lnSpc>
                <a:spcPct val="90000"/>
              </a:lnSpc>
              <a:buFont typeface="Arial" charset="0"/>
              <a:buNone/>
              <a:tabLst>
                <a:tab pos="0" algn="l"/>
                <a:tab pos="934899" algn="l"/>
                <a:tab pos="1869798" algn="l"/>
                <a:tab pos="2804695" algn="l"/>
                <a:tab pos="3739594" algn="l"/>
                <a:tab pos="4674493" algn="l"/>
                <a:tab pos="5609392" algn="l"/>
                <a:tab pos="6544290" algn="l"/>
                <a:tab pos="7479188" algn="l"/>
                <a:tab pos="8414087" algn="l"/>
                <a:tab pos="9348986" algn="l"/>
                <a:tab pos="10283884" algn="l"/>
              </a:tabLst>
              <a:defRPr sz="1300">
                <a:latin typeface="Arial" charset="0"/>
                <a:cs typeface="Arial" charset="0"/>
              </a:defRPr>
            </a:lvl1pPr>
          </a:lstStyle>
          <a:p>
            <a:pPr>
              <a:defRPr/>
            </a:pPr>
            <a:endParaRPr lang="en-GB" dirty="0"/>
          </a:p>
        </p:txBody>
      </p:sp>
      <p:sp>
        <p:nvSpPr>
          <p:cNvPr id="4098" name="Rectangle 2"/>
          <p:cNvSpPr>
            <a:spLocks noGrp="1" noChangeArrowheads="1"/>
          </p:cNvSpPr>
          <p:nvPr>
            <p:ph type="dt" idx="1"/>
          </p:nvPr>
        </p:nvSpPr>
        <p:spPr bwMode="auto">
          <a:xfrm>
            <a:off x="0" y="1"/>
            <a:ext cx="1625" cy="27445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22" tIns="46745" rIns="93122" bIns="46745" numCol="1" anchor="t" anchorCtr="0" compatLnSpc="1">
            <a:prstTxWarp prst="textNoShape">
              <a:avLst/>
            </a:prstTxWarp>
            <a:spAutoFit/>
          </a:bodyPr>
          <a:lstStyle>
            <a:lvl1pPr algn="r">
              <a:lnSpc>
                <a:spcPct val="90000"/>
              </a:lnSpc>
              <a:buFont typeface="Arial" charset="0"/>
              <a:buNone/>
              <a:tabLst>
                <a:tab pos="0" algn="l"/>
                <a:tab pos="934899" algn="l"/>
                <a:tab pos="1869798" algn="l"/>
                <a:tab pos="2804695" algn="l"/>
                <a:tab pos="3739594" algn="l"/>
                <a:tab pos="4674493" algn="l"/>
                <a:tab pos="5609392" algn="l"/>
                <a:tab pos="6544290" algn="l"/>
                <a:tab pos="7479188" algn="l"/>
                <a:tab pos="8414087" algn="l"/>
                <a:tab pos="9348986" algn="l"/>
                <a:tab pos="10283884" algn="l"/>
              </a:tabLst>
              <a:defRPr sz="1300">
                <a:latin typeface="Arial" charset="0"/>
                <a:cs typeface="Arial" charset="0"/>
              </a:defRPr>
            </a:lvl1pPr>
          </a:lstStyle>
          <a:p>
            <a:pPr>
              <a:defRPr/>
            </a:pPr>
            <a:endParaRPr lang="en-GB" dirty="0"/>
          </a:p>
        </p:txBody>
      </p:sp>
      <p:sp>
        <p:nvSpPr>
          <p:cNvPr id="4099" name="Rectangle 3"/>
          <p:cNvSpPr>
            <a:spLocks noGrp="1" noChangeArrowheads="1"/>
          </p:cNvSpPr>
          <p:nvPr>
            <p:ph type="ftr" idx="2"/>
          </p:nvPr>
        </p:nvSpPr>
        <p:spPr bwMode="auto">
          <a:xfrm>
            <a:off x="0" y="-272829"/>
            <a:ext cx="1625" cy="27445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22" tIns="46745" rIns="93122" bIns="46745" numCol="1" anchor="b" anchorCtr="0" compatLnSpc="1">
            <a:prstTxWarp prst="textNoShape">
              <a:avLst/>
            </a:prstTxWarp>
            <a:spAutoFit/>
          </a:bodyPr>
          <a:lstStyle>
            <a:lvl1pPr algn="l">
              <a:lnSpc>
                <a:spcPct val="90000"/>
              </a:lnSpc>
              <a:buFont typeface="Arial" charset="0"/>
              <a:buNone/>
              <a:tabLst>
                <a:tab pos="0" algn="l"/>
                <a:tab pos="934899" algn="l"/>
                <a:tab pos="1869798" algn="l"/>
                <a:tab pos="2804695" algn="l"/>
                <a:tab pos="3739594" algn="l"/>
                <a:tab pos="4674493" algn="l"/>
                <a:tab pos="5609392" algn="l"/>
                <a:tab pos="6544290" algn="l"/>
                <a:tab pos="7479188" algn="l"/>
                <a:tab pos="8414087" algn="l"/>
                <a:tab pos="9348986" algn="l"/>
                <a:tab pos="10283884" algn="l"/>
              </a:tabLst>
              <a:defRPr sz="1300">
                <a:latin typeface="Arial" charset="0"/>
                <a:cs typeface="Arial" charset="0"/>
              </a:defRPr>
            </a:lvl1pPr>
          </a:lstStyle>
          <a:p>
            <a:pPr>
              <a:defRPr/>
            </a:pPr>
            <a:endParaRPr lang="en-GB" dirty="0"/>
          </a:p>
        </p:txBody>
      </p:sp>
      <p:sp>
        <p:nvSpPr>
          <p:cNvPr id="4100" name="Rectangle 4"/>
          <p:cNvSpPr>
            <a:spLocks noGrp="1" noChangeArrowheads="1"/>
          </p:cNvSpPr>
          <p:nvPr>
            <p:ph type="sldNum" idx="3"/>
          </p:nvPr>
        </p:nvSpPr>
        <p:spPr bwMode="auto">
          <a:xfrm>
            <a:off x="-92583" y="-555176"/>
            <a:ext cx="185165" cy="60223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22" tIns="46745" rIns="93122" bIns="46745" numCol="1" anchor="b" anchorCtr="0" compatLnSpc="1">
            <a:prstTxWarp prst="textNoShape">
              <a:avLst/>
            </a:prstTxWarp>
            <a:spAutoFit/>
          </a:bodyPr>
          <a:lstStyle>
            <a:lvl1pPr algn="r">
              <a:tabLst>
                <a:tab pos="0" algn="l"/>
                <a:tab pos="934899" algn="l"/>
                <a:tab pos="1869798" algn="l"/>
                <a:tab pos="2804695" algn="l"/>
                <a:tab pos="3739594" algn="l"/>
                <a:tab pos="4674493" algn="l"/>
                <a:tab pos="5609392" algn="l"/>
                <a:tab pos="6544290" algn="l"/>
                <a:tab pos="7479188" algn="l"/>
                <a:tab pos="8414087" algn="l"/>
                <a:tab pos="9348986" algn="l"/>
                <a:tab pos="10283884" algn="l"/>
              </a:tabLst>
              <a:defRPr sz="1100"/>
            </a:lvl1pPr>
          </a:lstStyle>
          <a:p>
            <a:fld id="{AA4FE575-FF99-4108-8131-6A7E44B88A7E}" type="slidenum">
              <a:rPr lang="en-US"/>
              <a:pPr/>
              <a:t>‹#›</a:t>
            </a:fld>
            <a:endParaRPr lang="en-US" dirty="0"/>
          </a:p>
        </p:txBody>
      </p:sp>
    </p:spTree>
    <p:extLst>
      <p:ext uri="{BB962C8B-B14F-4D97-AF65-F5344CB8AC3E}">
        <p14:creationId xmlns:p14="http://schemas.microsoft.com/office/powerpoint/2010/main" val="40871877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hdr"/>
          </p:nvPr>
        </p:nvSpPr>
        <p:spPr bwMode="auto">
          <a:xfrm>
            <a:off x="0" y="0"/>
            <a:ext cx="1625" cy="263680"/>
          </a:xfrm>
          <a:prstGeom prst="rect">
            <a:avLst/>
          </a:prstGeom>
          <a:noFill/>
          <a:ln>
            <a:noFill/>
          </a:ln>
          <a:extLst>
            <a:ext uri="{909E8E84-426E-40DD-AFC4-6F175D3DCCD1}">
              <a14:hiddenFill xmlns:a14="http://schemas.microsoft.com/office/drawing/2010/main">
                <a:solidFill>
                  <a:srgbClr val="7889FB"/>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22" tIns="46745" rIns="93122" bIns="46745" numCol="1" anchor="t" anchorCtr="0" compatLnSpc="1">
            <a:prstTxWarp prst="textNoShape">
              <a:avLst/>
            </a:prstTxWarp>
            <a:spAutoFit/>
          </a:bodyPr>
          <a:lstStyle>
            <a:lvl1pPr algn="l">
              <a:buFont typeface="Arial" charset="0"/>
              <a:buNone/>
              <a:tabLst>
                <a:tab pos="0" algn="l"/>
                <a:tab pos="934899" algn="l"/>
                <a:tab pos="1869798" algn="l"/>
                <a:tab pos="2804695" algn="l"/>
                <a:tab pos="3739594" algn="l"/>
                <a:tab pos="4674493" algn="l"/>
                <a:tab pos="5609392" algn="l"/>
                <a:tab pos="6544290" algn="l"/>
                <a:tab pos="7479188" algn="l"/>
                <a:tab pos="8414087" algn="l"/>
                <a:tab pos="9348986" algn="l"/>
                <a:tab pos="10283884" algn="l"/>
              </a:tabLst>
              <a:defRPr sz="1100">
                <a:latin typeface="Arial" charset="0"/>
                <a:cs typeface="Arial" charset="0"/>
              </a:defRPr>
            </a:lvl1pPr>
          </a:lstStyle>
          <a:p>
            <a:pPr>
              <a:defRPr/>
            </a:pPr>
            <a:endParaRPr lang="en-GB" dirty="0"/>
          </a:p>
        </p:txBody>
      </p:sp>
      <p:sp>
        <p:nvSpPr>
          <p:cNvPr id="3074" name="Rectangle 2"/>
          <p:cNvSpPr>
            <a:spLocks noGrp="1" noChangeArrowheads="1"/>
          </p:cNvSpPr>
          <p:nvPr>
            <p:ph type="dt" idx="1"/>
          </p:nvPr>
        </p:nvSpPr>
        <p:spPr bwMode="auto">
          <a:xfrm>
            <a:off x="0" y="0"/>
            <a:ext cx="1625" cy="263680"/>
          </a:xfrm>
          <a:prstGeom prst="rect">
            <a:avLst/>
          </a:prstGeom>
          <a:noFill/>
          <a:ln>
            <a:noFill/>
          </a:ln>
          <a:extLst>
            <a:ext uri="{909E8E84-426E-40DD-AFC4-6F175D3DCCD1}">
              <a14:hiddenFill xmlns:a14="http://schemas.microsoft.com/office/drawing/2010/main">
                <a:solidFill>
                  <a:srgbClr val="7889FB"/>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22" tIns="46745" rIns="93122" bIns="46745" numCol="1" anchor="t" anchorCtr="0" compatLnSpc="1">
            <a:prstTxWarp prst="textNoShape">
              <a:avLst/>
            </a:prstTxWarp>
            <a:spAutoFit/>
          </a:bodyPr>
          <a:lstStyle>
            <a:lvl1pPr algn="r">
              <a:buFont typeface="Arial" charset="0"/>
              <a:buNone/>
              <a:tabLst>
                <a:tab pos="0" algn="l"/>
                <a:tab pos="934899" algn="l"/>
                <a:tab pos="1869798" algn="l"/>
                <a:tab pos="2804695" algn="l"/>
                <a:tab pos="3739594" algn="l"/>
                <a:tab pos="4674493" algn="l"/>
                <a:tab pos="5609392" algn="l"/>
                <a:tab pos="6544290" algn="l"/>
                <a:tab pos="7479188" algn="l"/>
                <a:tab pos="8414087" algn="l"/>
                <a:tab pos="9348986" algn="l"/>
                <a:tab pos="10283884" algn="l"/>
              </a:tabLst>
              <a:defRPr sz="1100">
                <a:latin typeface="Arial" charset="0"/>
                <a:cs typeface="Arial" charset="0"/>
              </a:defRPr>
            </a:lvl1pPr>
          </a:lstStyle>
          <a:p>
            <a:pPr>
              <a:defRPr/>
            </a:pPr>
            <a:endParaRPr lang="en-GB" dirty="0"/>
          </a:p>
        </p:txBody>
      </p:sp>
      <p:sp>
        <p:nvSpPr>
          <p:cNvPr id="10244" name="Rectangle 3"/>
          <p:cNvSpPr>
            <a:spLocks noGrp="1" noRot="1" noChangeAspect="1" noChangeArrowheads="1" noTextEdit="1"/>
          </p:cNvSpPr>
          <p:nvPr>
            <p:ph type="sldImg" idx="2"/>
          </p:nvPr>
        </p:nvSpPr>
        <p:spPr bwMode="auto">
          <a:xfrm>
            <a:off x="1181100" y="696913"/>
            <a:ext cx="4654550" cy="3490912"/>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6" name="Text Box 4"/>
          <p:cNvSpPr txBox="1">
            <a:spLocks noGrp="1" noChangeArrowheads="1"/>
          </p:cNvSpPr>
          <p:nvPr>
            <p:ph type="body" idx="3"/>
          </p:nvPr>
        </p:nvSpPr>
        <p:spPr bwMode="auto">
          <a:xfrm>
            <a:off x="279372" y="4368154"/>
            <a:ext cx="6458008" cy="4189663"/>
          </a:xfrm>
          <a:prstGeom prst="rect">
            <a:avLst/>
          </a:prstGeom>
          <a:noFill/>
          <a:ln>
            <a:noFill/>
          </a:ln>
          <a:extLst>
            <a:ext uri="{909E8E84-426E-40DD-AFC4-6F175D3DCCD1}">
              <a14:hiddenFill xmlns:a14="http://schemas.microsoft.com/office/drawing/2010/main">
                <a:solidFill>
                  <a:srgbClr val="7889FB"/>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22" tIns="46745" rIns="93122" bIns="46745" numCol="1" anchor="t" anchorCtr="0" compatLnSpc="1">
            <a:prstTxWarp prst="textNoShape">
              <a:avLst/>
            </a:prstTxWarp>
          </a:bodyPr>
          <a:lstStyle/>
          <a:p>
            <a:pPr lvl="0"/>
            <a:r>
              <a:rPr lang="en-GB" noProof="0" smtClean="0"/>
              <a:t>Click to edit the notes format</a:t>
            </a:r>
          </a:p>
        </p:txBody>
      </p:sp>
      <p:sp>
        <p:nvSpPr>
          <p:cNvPr id="3077" name="Rectangle 5"/>
          <p:cNvSpPr>
            <a:spLocks noGrp="1" noChangeArrowheads="1"/>
          </p:cNvSpPr>
          <p:nvPr>
            <p:ph type="ftr" idx="4"/>
          </p:nvPr>
        </p:nvSpPr>
        <p:spPr bwMode="auto">
          <a:xfrm>
            <a:off x="0" y="-262056"/>
            <a:ext cx="1625" cy="263680"/>
          </a:xfrm>
          <a:prstGeom prst="rect">
            <a:avLst/>
          </a:prstGeom>
          <a:noFill/>
          <a:ln>
            <a:noFill/>
          </a:ln>
          <a:extLst>
            <a:ext uri="{909E8E84-426E-40DD-AFC4-6F175D3DCCD1}">
              <a14:hiddenFill xmlns:a14="http://schemas.microsoft.com/office/drawing/2010/main">
                <a:solidFill>
                  <a:srgbClr val="7889FB"/>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22" tIns="46745" rIns="93122" bIns="46745" numCol="1" anchor="b" anchorCtr="0" compatLnSpc="1">
            <a:prstTxWarp prst="textNoShape">
              <a:avLst/>
            </a:prstTxWarp>
            <a:spAutoFit/>
          </a:bodyPr>
          <a:lstStyle>
            <a:lvl1pPr algn="l">
              <a:buFont typeface="Arial" charset="0"/>
              <a:buNone/>
              <a:tabLst>
                <a:tab pos="0" algn="l"/>
                <a:tab pos="934899" algn="l"/>
                <a:tab pos="1869798" algn="l"/>
                <a:tab pos="2804695" algn="l"/>
                <a:tab pos="3739594" algn="l"/>
                <a:tab pos="4674493" algn="l"/>
                <a:tab pos="5609392" algn="l"/>
                <a:tab pos="6544290" algn="l"/>
                <a:tab pos="7479188" algn="l"/>
                <a:tab pos="8414087" algn="l"/>
                <a:tab pos="9348986" algn="l"/>
                <a:tab pos="10283884" algn="l"/>
              </a:tabLst>
              <a:defRPr sz="1100">
                <a:latin typeface="Arial" charset="0"/>
                <a:cs typeface="Arial" charset="0"/>
              </a:defRPr>
            </a:lvl1pPr>
          </a:lstStyle>
          <a:p>
            <a:pPr>
              <a:defRPr/>
            </a:pPr>
            <a:endParaRPr lang="en-GB" dirty="0"/>
          </a:p>
        </p:txBody>
      </p:sp>
      <p:sp>
        <p:nvSpPr>
          <p:cNvPr id="3078" name="Rectangle 6"/>
          <p:cNvSpPr>
            <a:spLocks noGrp="1" noChangeArrowheads="1"/>
          </p:cNvSpPr>
          <p:nvPr>
            <p:ph type="sldNum" idx="5"/>
          </p:nvPr>
        </p:nvSpPr>
        <p:spPr bwMode="auto">
          <a:xfrm>
            <a:off x="-92583" y="-555176"/>
            <a:ext cx="185165" cy="602234"/>
          </a:xfrm>
          <a:prstGeom prst="rect">
            <a:avLst/>
          </a:prstGeom>
          <a:noFill/>
          <a:ln>
            <a:noFill/>
          </a:ln>
          <a:extLst>
            <a:ext uri="{909E8E84-426E-40DD-AFC4-6F175D3DCCD1}">
              <a14:hiddenFill xmlns:a14="http://schemas.microsoft.com/office/drawing/2010/main">
                <a:solidFill>
                  <a:srgbClr val="7889FB"/>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22" tIns="46745" rIns="93122" bIns="46745" numCol="1" anchor="b" anchorCtr="0" compatLnSpc="1">
            <a:prstTxWarp prst="textNoShape">
              <a:avLst/>
            </a:prstTxWarp>
            <a:spAutoFit/>
          </a:bodyPr>
          <a:lstStyle>
            <a:lvl1pPr algn="r">
              <a:tabLst>
                <a:tab pos="0" algn="l"/>
                <a:tab pos="934899" algn="l"/>
                <a:tab pos="1869798" algn="l"/>
                <a:tab pos="2804695" algn="l"/>
                <a:tab pos="3739594" algn="l"/>
                <a:tab pos="4674493" algn="l"/>
                <a:tab pos="5609392" algn="l"/>
                <a:tab pos="6544290" algn="l"/>
                <a:tab pos="7479188" algn="l"/>
                <a:tab pos="8414087" algn="l"/>
                <a:tab pos="9348986" algn="l"/>
                <a:tab pos="10283884" algn="l"/>
              </a:tabLst>
              <a:defRPr sz="1100" b="1"/>
            </a:lvl1pPr>
          </a:lstStyle>
          <a:p>
            <a:fld id="{71A5C9F2-0AFB-4603-A5F3-9E792BAE6127}" type="slidenum">
              <a:rPr lang="en-US"/>
              <a:pPr/>
              <a:t>‹#›</a:t>
            </a:fld>
            <a:endParaRPr lang="en-US" dirty="0"/>
          </a:p>
        </p:txBody>
      </p:sp>
    </p:spTree>
    <p:extLst>
      <p:ext uri="{BB962C8B-B14F-4D97-AF65-F5344CB8AC3E}">
        <p14:creationId xmlns:p14="http://schemas.microsoft.com/office/powerpoint/2010/main" val="2982985643"/>
      </p:ext>
    </p:extLst>
  </p:cSld>
  <p:clrMap bg1="lt1" tx1="dk1" bg2="lt2" tx2="dk2" accent1="accent1" accent2="accent2" accent3="accent3" accent4="accent4" accent5="accent5" accent6="accent6" hlink="hlink" folHlink="folHlink"/>
  <p:hf hdr="0" ftr="0" dt="0"/>
  <p:notesStyle>
    <a:lvl1pPr algn="l" defTabSz="449263" rtl="0" eaLnBrk="0" fontAlgn="base" hangingPunct="0">
      <a:spcBef>
        <a:spcPct val="30000"/>
      </a:spcBef>
      <a:spcAft>
        <a:spcPct val="0"/>
      </a:spcAft>
      <a:buClr>
        <a:srgbClr val="000000"/>
      </a:buClr>
      <a:buSzPct val="100000"/>
      <a:buFont typeface="Arial" panose="020B0604020202020204" pitchFamily="34" charset="0"/>
      <a:defRPr sz="1200" kern="1200">
        <a:solidFill>
          <a:srgbClr val="000000"/>
        </a:solidFill>
        <a:latin typeface="Arial" charset="0"/>
        <a:ea typeface="+mn-ea"/>
        <a:cs typeface="Arial" charset="0"/>
      </a:defRPr>
    </a:lvl1pPr>
    <a:lvl2pPr marL="742950" indent="-285750" algn="l" defTabSz="449263" rtl="0" eaLnBrk="0" fontAlgn="base" hangingPunct="0">
      <a:spcBef>
        <a:spcPct val="30000"/>
      </a:spcBef>
      <a:spcAft>
        <a:spcPct val="0"/>
      </a:spcAft>
      <a:buClr>
        <a:srgbClr val="000000"/>
      </a:buClr>
      <a:buSzPct val="100000"/>
      <a:buFont typeface="Wingdings" panose="05000000000000000000" pitchFamily="2" charset="2"/>
      <a:defRPr sz="1200" kern="1200">
        <a:solidFill>
          <a:srgbClr val="000000"/>
        </a:solidFill>
        <a:latin typeface="Arial" charset="0"/>
        <a:ea typeface="+mn-ea"/>
        <a:cs typeface="Arial" charset="0"/>
      </a:defRPr>
    </a:lvl2pPr>
    <a:lvl3pPr marL="1143000" indent="-228600" algn="l" defTabSz="449263" rtl="0" eaLnBrk="0" fontAlgn="base" hangingPunct="0">
      <a:spcBef>
        <a:spcPct val="30000"/>
      </a:spcBef>
      <a:spcAft>
        <a:spcPct val="0"/>
      </a:spcAft>
      <a:buClr>
        <a:srgbClr val="000000"/>
      </a:buClr>
      <a:buSzPct val="100000"/>
      <a:buFont typeface="Arial" panose="020B0604020202020204" pitchFamily="34" charset="0"/>
      <a:buChar char="–"/>
      <a:defRPr sz="1200" kern="1200">
        <a:solidFill>
          <a:srgbClr val="000000"/>
        </a:solidFill>
        <a:latin typeface="Arial" charset="0"/>
        <a:ea typeface="+mn-ea"/>
        <a:cs typeface="Arial" charset="0"/>
      </a:defRPr>
    </a:lvl3pPr>
    <a:lvl4pPr marL="1600200" indent="-228600" algn="l" defTabSz="449263" rtl="0" eaLnBrk="0" fontAlgn="base" hangingPunct="0">
      <a:spcBef>
        <a:spcPct val="30000"/>
      </a:spcBef>
      <a:spcAft>
        <a:spcPct val="0"/>
      </a:spcAft>
      <a:buClr>
        <a:srgbClr val="000000"/>
      </a:buClr>
      <a:buSzPct val="100000"/>
      <a:buFont typeface="Wingdings" panose="05000000000000000000" pitchFamily="2" charset="2"/>
      <a:buChar char="w"/>
      <a:defRPr sz="1200" kern="1200">
        <a:solidFill>
          <a:srgbClr val="000000"/>
        </a:solidFill>
        <a:latin typeface="Arial" charset="0"/>
        <a:ea typeface="+mn-ea"/>
        <a:cs typeface="Arial" charset="0"/>
      </a:defRPr>
    </a:lvl4pPr>
    <a:lvl5pPr marL="2057400" indent="-228600" algn="l" defTabSz="449263" rtl="0" eaLnBrk="0" fontAlgn="base" hangingPunct="0">
      <a:spcBef>
        <a:spcPct val="30000"/>
      </a:spcBef>
      <a:spcAft>
        <a:spcPct val="0"/>
      </a:spcAft>
      <a:buClr>
        <a:srgbClr val="000000"/>
      </a:buClr>
      <a:buSzPct val="100000"/>
      <a:buFont typeface="Arial" panose="020B0604020202020204" pitchFamily="34" charset="0"/>
      <a:defRPr sz="1200" kern="1200">
        <a:solidFill>
          <a:srgbClr val="000000"/>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 Id="rId3" Type="http://schemas.openxmlformats.org/officeDocument/2006/relationships/hyperlink" Target="mailto:info@LEADingPractice.co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6"/>
          <p:cNvSpPr>
            <a:spLocks noGrp="1" noChangeArrowheads="1"/>
          </p:cNvSpPr>
          <p:nvPr>
            <p:ph type="sldNum" sz="quarter" idx="5"/>
          </p:nvPr>
        </p:nvSpPr>
        <p:spPr>
          <a:xfrm>
            <a:off x="0" y="-262056"/>
            <a:ext cx="1625" cy="263680"/>
          </a:xfrm>
          <a:noFill/>
        </p:spPr>
        <p:txBody>
          <a:bodyPr/>
          <a:lstStyle>
            <a:lvl1pPr eaLnBrk="0" hangingPunct="0">
              <a:tabLst>
                <a:tab pos="0" algn="l"/>
                <a:tab pos="934899" algn="l"/>
                <a:tab pos="1869798" algn="l"/>
                <a:tab pos="2804695" algn="l"/>
                <a:tab pos="3739594" algn="l"/>
                <a:tab pos="4674493" algn="l"/>
                <a:tab pos="5609392" algn="l"/>
                <a:tab pos="6544290" algn="l"/>
                <a:tab pos="7479188" algn="l"/>
                <a:tab pos="8414087" algn="l"/>
                <a:tab pos="9348986" algn="l"/>
                <a:tab pos="10283884" algn="l"/>
              </a:tabLst>
              <a:defRPr sz="1600">
                <a:solidFill>
                  <a:srgbClr val="000000"/>
                </a:solidFill>
                <a:latin typeface="Arial" panose="020B0604020202020204" pitchFamily="34" charset="0"/>
                <a:cs typeface="Arial" panose="020B0604020202020204" pitchFamily="34" charset="0"/>
              </a:defRPr>
            </a:lvl1pPr>
            <a:lvl2pPr marL="759606" indent="-292156" eaLnBrk="0" hangingPunct="0">
              <a:tabLst>
                <a:tab pos="0" algn="l"/>
                <a:tab pos="934899" algn="l"/>
                <a:tab pos="1869798" algn="l"/>
                <a:tab pos="2804695" algn="l"/>
                <a:tab pos="3739594" algn="l"/>
                <a:tab pos="4674493" algn="l"/>
                <a:tab pos="5609392" algn="l"/>
                <a:tab pos="6544290" algn="l"/>
                <a:tab pos="7479188" algn="l"/>
                <a:tab pos="8414087" algn="l"/>
                <a:tab pos="9348986" algn="l"/>
                <a:tab pos="10283884" algn="l"/>
              </a:tabLst>
              <a:defRPr sz="1600">
                <a:solidFill>
                  <a:srgbClr val="000000"/>
                </a:solidFill>
                <a:latin typeface="Arial" panose="020B0604020202020204" pitchFamily="34" charset="0"/>
                <a:cs typeface="Arial" panose="020B0604020202020204" pitchFamily="34" charset="0"/>
              </a:defRPr>
            </a:lvl2pPr>
            <a:lvl3pPr marL="1168624" indent="-233725" eaLnBrk="0" hangingPunct="0">
              <a:tabLst>
                <a:tab pos="0" algn="l"/>
                <a:tab pos="934899" algn="l"/>
                <a:tab pos="1869798" algn="l"/>
                <a:tab pos="2804695" algn="l"/>
                <a:tab pos="3739594" algn="l"/>
                <a:tab pos="4674493" algn="l"/>
                <a:tab pos="5609392" algn="l"/>
                <a:tab pos="6544290" algn="l"/>
                <a:tab pos="7479188" algn="l"/>
                <a:tab pos="8414087" algn="l"/>
                <a:tab pos="9348986" algn="l"/>
                <a:tab pos="10283884" algn="l"/>
              </a:tabLst>
              <a:defRPr sz="1600">
                <a:solidFill>
                  <a:srgbClr val="000000"/>
                </a:solidFill>
                <a:latin typeface="Arial" panose="020B0604020202020204" pitchFamily="34" charset="0"/>
                <a:cs typeface="Arial" panose="020B0604020202020204" pitchFamily="34" charset="0"/>
              </a:defRPr>
            </a:lvl3pPr>
            <a:lvl4pPr marL="1636073" indent="-233725" eaLnBrk="0" hangingPunct="0">
              <a:tabLst>
                <a:tab pos="0" algn="l"/>
                <a:tab pos="934899" algn="l"/>
                <a:tab pos="1869798" algn="l"/>
                <a:tab pos="2804695" algn="l"/>
                <a:tab pos="3739594" algn="l"/>
                <a:tab pos="4674493" algn="l"/>
                <a:tab pos="5609392" algn="l"/>
                <a:tab pos="6544290" algn="l"/>
                <a:tab pos="7479188" algn="l"/>
                <a:tab pos="8414087" algn="l"/>
                <a:tab pos="9348986" algn="l"/>
                <a:tab pos="10283884" algn="l"/>
              </a:tabLst>
              <a:defRPr sz="1600">
                <a:solidFill>
                  <a:srgbClr val="000000"/>
                </a:solidFill>
                <a:latin typeface="Arial" panose="020B0604020202020204" pitchFamily="34" charset="0"/>
                <a:cs typeface="Arial" panose="020B0604020202020204" pitchFamily="34" charset="0"/>
              </a:defRPr>
            </a:lvl4pPr>
            <a:lvl5pPr marL="2103521" indent="-233725" eaLnBrk="0" hangingPunct="0">
              <a:tabLst>
                <a:tab pos="0" algn="l"/>
                <a:tab pos="934899" algn="l"/>
                <a:tab pos="1869798" algn="l"/>
                <a:tab pos="2804695" algn="l"/>
                <a:tab pos="3739594" algn="l"/>
                <a:tab pos="4674493" algn="l"/>
                <a:tab pos="5609392" algn="l"/>
                <a:tab pos="6544290" algn="l"/>
                <a:tab pos="7479188" algn="l"/>
                <a:tab pos="8414087" algn="l"/>
                <a:tab pos="9348986" algn="l"/>
                <a:tab pos="10283884" algn="l"/>
              </a:tabLst>
              <a:defRPr sz="1600">
                <a:solidFill>
                  <a:srgbClr val="000000"/>
                </a:solidFill>
                <a:latin typeface="Arial" panose="020B0604020202020204" pitchFamily="34" charset="0"/>
                <a:cs typeface="Arial" panose="020B0604020202020204" pitchFamily="34" charset="0"/>
              </a:defRPr>
            </a:lvl5pPr>
            <a:lvl6pPr marL="2570971" indent="-233725" algn="ctr" defTabSz="459334" eaLnBrk="0" fontAlgn="base" hangingPunct="0">
              <a:spcBef>
                <a:spcPct val="0"/>
              </a:spcBef>
              <a:spcAft>
                <a:spcPct val="0"/>
              </a:spcAft>
              <a:buClr>
                <a:srgbClr val="000000"/>
              </a:buClr>
              <a:buSzPct val="100000"/>
              <a:buFont typeface="Arial" panose="020B0604020202020204" pitchFamily="34" charset="0"/>
              <a:tabLst>
                <a:tab pos="0" algn="l"/>
                <a:tab pos="934899" algn="l"/>
                <a:tab pos="1869798" algn="l"/>
                <a:tab pos="2804695" algn="l"/>
                <a:tab pos="3739594" algn="l"/>
                <a:tab pos="4674493" algn="l"/>
                <a:tab pos="5609392" algn="l"/>
                <a:tab pos="6544290" algn="l"/>
                <a:tab pos="7479188" algn="l"/>
                <a:tab pos="8414087" algn="l"/>
                <a:tab pos="9348986" algn="l"/>
                <a:tab pos="10283884" algn="l"/>
              </a:tabLst>
              <a:defRPr sz="1600">
                <a:solidFill>
                  <a:srgbClr val="000000"/>
                </a:solidFill>
                <a:latin typeface="Arial" panose="020B0604020202020204" pitchFamily="34" charset="0"/>
                <a:cs typeface="Arial" panose="020B0604020202020204" pitchFamily="34" charset="0"/>
              </a:defRPr>
            </a:lvl6pPr>
            <a:lvl7pPr marL="3038420" indent="-233725" algn="ctr" defTabSz="459334" eaLnBrk="0" fontAlgn="base" hangingPunct="0">
              <a:spcBef>
                <a:spcPct val="0"/>
              </a:spcBef>
              <a:spcAft>
                <a:spcPct val="0"/>
              </a:spcAft>
              <a:buClr>
                <a:srgbClr val="000000"/>
              </a:buClr>
              <a:buSzPct val="100000"/>
              <a:buFont typeface="Arial" panose="020B0604020202020204" pitchFamily="34" charset="0"/>
              <a:tabLst>
                <a:tab pos="0" algn="l"/>
                <a:tab pos="934899" algn="l"/>
                <a:tab pos="1869798" algn="l"/>
                <a:tab pos="2804695" algn="l"/>
                <a:tab pos="3739594" algn="l"/>
                <a:tab pos="4674493" algn="l"/>
                <a:tab pos="5609392" algn="l"/>
                <a:tab pos="6544290" algn="l"/>
                <a:tab pos="7479188" algn="l"/>
                <a:tab pos="8414087" algn="l"/>
                <a:tab pos="9348986" algn="l"/>
                <a:tab pos="10283884" algn="l"/>
              </a:tabLst>
              <a:defRPr sz="1600">
                <a:solidFill>
                  <a:srgbClr val="000000"/>
                </a:solidFill>
                <a:latin typeface="Arial" panose="020B0604020202020204" pitchFamily="34" charset="0"/>
                <a:cs typeface="Arial" panose="020B0604020202020204" pitchFamily="34" charset="0"/>
              </a:defRPr>
            </a:lvl7pPr>
            <a:lvl8pPr marL="3505870" indent="-233725" algn="ctr" defTabSz="459334" eaLnBrk="0" fontAlgn="base" hangingPunct="0">
              <a:spcBef>
                <a:spcPct val="0"/>
              </a:spcBef>
              <a:spcAft>
                <a:spcPct val="0"/>
              </a:spcAft>
              <a:buClr>
                <a:srgbClr val="000000"/>
              </a:buClr>
              <a:buSzPct val="100000"/>
              <a:buFont typeface="Arial" panose="020B0604020202020204" pitchFamily="34" charset="0"/>
              <a:tabLst>
                <a:tab pos="0" algn="l"/>
                <a:tab pos="934899" algn="l"/>
                <a:tab pos="1869798" algn="l"/>
                <a:tab pos="2804695" algn="l"/>
                <a:tab pos="3739594" algn="l"/>
                <a:tab pos="4674493" algn="l"/>
                <a:tab pos="5609392" algn="l"/>
                <a:tab pos="6544290" algn="l"/>
                <a:tab pos="7479188" algn="l"/>
                <a:tab pos="8414087" algn="l"/>
                <a:tab pos="9348986" algn="l"/>
                <a:tab pos="10283884" algn="l"/>
              </a:tabLst>
              <a:defRPr sz="1600">
                <a:solidFill>
                  <a:srgbClr val="000000"/>
                </a:solidFill>
                <a:latin typeface="Arial" panose="020B0604020202020204" pitchFamily="34" charset="0"/>
                <a:cs typeface="Arial" panose="020B0604020202020204" pitchFamily="34" charset="0"/>
              </a:defRPr>
            </a:lvl8pPr>
            <a:lvl9pPr marL="3973319" indent="-233725" algn="ctr" defTabSz="459334" eaLnBrk="0" fontAlgn="base" hangingPunct="0">
              <a:spcBef>
                <a:spcPct val="0"/>
              </a:spcBef>
              <a:spcAft>
                <a:spcPct val="0"/>
              </a:spcAft>
              <a:buClr>
                <a:srgbClr val="000000"/>
              </a:buClr>
              <a:buSzPct val="100000"/>
              <a:buFont typeface="Arial" panose="020B0604020202020204" pitchFamily="34" charset="0"/>
              <a:tabLst>
                <a:tab pos="0" algn="l"/>
                <a:tab pos="934899" algn="l"/>
                <a:tab pos="1869798" algn="l"/>
                <a:tab pos="2804695" algn="l"/>
                <a:tab pos="3739594" algn="l"/>
                <a:tab pos="4674493" algn="l"/>
                <a:tab pos="5609392" algn="l"/>
                <a:tab pos="6544290" algn="l"/>
                <a:tab pos="7479188" algn="l"/>
                <a:tab pos="8414087" algn="l"/>
                <a:tab pos="9348986" algn="l"/>
                <a:tab pos="10283884" algn="l"/>
              </a:tabLst>
              <a:defRPr sz="1600">
                <a:solidFill>
                  <a:srgbClr val="000000"/>
                </a:solidFill>
                <a:latin typeface="Arial" panose="020B0604020202020204" pitchFamily="34" charset="0"/>
                <a:cs typeface="Arial" panose="020B0604020202020204" pitchFamily="34" charset="0"/>
              </a:defRPr>
            </a:lvl9pPr>
          </a:lstStyle>
          <a:p>
            <a:pPr eaLnBrk="1" hangingPunct="1"/>
            <a:fld id="{CD63089C-7D9D-4B74-9E83-84DAB373BC1D}" type="slidenum">
              <a:rPr lang="en-US" sz="1100"/>
              <a:pPr eaLnBrk="1" hangingPunct="1"/>
              <a:t>1</a:t>
            </a:fld>
            <a:endParaRPr lang="en-US" sz="1100" dirty="0"/>
          </a:p>
        </p:txBody>
      </p:sp>
      <p:sp>
        <p:nvSpPr>
          <p:cNvPr id="11267" name="Rectangle 1"/>
          <p:cNvSpPr>
            <a:spLocks noGrp="1" noRot="1" noChangeAspect="1" noChangeArrowheads="1" noTextEdit="1"/>
          </p:cNvSpPr>
          <p:nvPr>
            <p:ph type="sldImg"/>
          </p:nvPr>
        </p:nvSpPr>
        <p:spPr>
          <a:ln/>
        </p:spPr>
      </p:sp>
      <p:sp>
        <p:nvSpPr>
          <p:cNvPr id="11268" name="Text Box 2"/>
          <p:cNvSpPr txBox="1">
            <a:spLocks noGrp="1" noChangeArrowheads="1"/>
          </p:cNvSpPr>
          <p:nvPr>
            <p:ph type="body" idx="1"/>
          </p:nvPr>
        </p:nvSpPr>
        <p:spPr>
          <a:xfrm>
            <a:off x="279372" y="4368154"/>
            <a:ext cx="6458008" cy="4387886"/>
          </a:xfrm>
          <a:noFill/>
          <a:extLst>
            <a:ext uri="{909E8E84-426E-40DD-AFC4-6F175D3DCCD1}">
              <a14:hiddenFill xmlns:a14="http://schemas.microsoft.com/office/drawing/2010/main">
                <a:solidFill>
                  <a:srgbClr val="BBE0E3"/>
                </a:solidFill>
              </a14:hiddenFill>
            </a:ext>
          </a:extLst>
        </p:spPr>
        <p:txBody>
          <a:bodyPr>
            <a:spAutoFit/>
          </a:bodyPr>
          <a:lstStyle/>
          <a:p>
            <a:pPr marL="0" lvl="1" indent="0">
              <a:buFont typeface="Arial" pitchFamily="-65" charset="0"/>
              <a:buNone/>
            </a:pPr>
            <a:r>
              <a:rPr lang="en-AU" sz="800" b="1" dirty="0" smtClean="0"/>
              <a:t>© Copyright note on Intellectual Capital: </a:t>
            </a:r>
            <a:r>
              <a:rPr lang="en-US" sz="800" b="1" cap="all" dirty="0" smtClean="0"/>
              <a:t>All rights reserved</a:t>
            </a:r>
          </a:p>
          <a:p>
            <a:pPr marL="0" lvl="1" indent="0">
              <a:buFont typeface="Arial" pitchFamily="-65" charset="0"/>
              <a:buNone/>
            </a:pPr>
            <a:r>
              <a:rPr lang="en-US" sz="800" dirty="0" smtClean="0"/>
              <a:t>LEADing Practice ApS  respects the intellectual property of others, and we ask others to do the same. All information and materials contained in the LEAD frameworks, methods and approaches with associated tools and templates, such as maps, matrices and models is Intellectual Capital (IC) and Intellectual Property (IP) of LEADing Practice ApS  and limitations apply to the reuse of this IC/IP. The intellectual Property Rights (IPR) consists of information, knowledge, objects, artifacts, experience, insight and/or ideas, that are structured to enable reuse to deliver value creation and realization.</a:t>
            </a:r>
          </a:p>
          <a:p>
            <a:pPr marL="0" lvl="1" indent="0">
              <a:buFont typeface="Arial" pitchFamily="-65" charset="0"/>
              <a:buNone/>
            </a:pPr>
            <a:endParaRPr lang="en-US" sz="800" dirty="0" smtClean="0"/>
          </a:p>
          <a:p>
            <a:pPr marL="0" lvl="1" indent="0">
              <a:buFont typeface="Arial" pitchFamily="-65" charset="0"/>
              <a:buNone/>
            </a:pPr>
            <a:r>
              <a:rPr lang="en-US" sz="800" dirty="0" smtClean="0"/>
              <a:t>The LEADing Practice ApS  intellectual capital is protected by law, including, but not limited to, internationally recognized United States and European Union IPR copyright law. Except as specifically indicated otherwise in writing, LEADing Practice ApS  is the owner of the copyright in the entire LEAD Frameworks content (including images, text and look and feel attributes) and LEADing Practice ApS  reserves all rights in that regard. Use or misuse of the IPR, the trademarks, service mark or logos is expressly prohibited and may violate country, federal and state law.</a:t>
            </a:r>
          </a:p>
          <a:p>
            <a:pPr marL="0" lvl="1" indent="0">
              <a:buFont typeface="Arial" pitchFamily="-65" charset="0"/>
              <a:buNone/>
            </a:pPr>
            <a:endParaRPr lang="en-US" sz="800" dirty="0" smtClean="0"/>
          </a:p>
          <a:p>
            <a:pPr marL="0" lvl="1" indent="0">
              <a:buFont typeface="Arial" pitchFamily="-65" charset="0"/>
              <a:buNone/>
            </a:pPr>
            <a:r>
              <a:rPr lang="en-US" sz="800" dirty="0" smtClean="0"/>
              <a:t>LEADing Practice ApS  is an open architecture and open standard community and therefore provides open access to all deliverables for certified LEAD practitioners, thereby ensuring that modelling principles are applied correctly. A open architecture and open standard community has been set in place to encourage sharing, learning and reuse of information and thereby increase knowledge among LEAD community practitioners, and with this ultimately improvement of one’s project, engagement and the LEAD development.</a:t>
            </a:r>
          </a:p>
          <a:p>
            <a:pPr marL="0" lvl="1" indent="0">
              <a:buFont typeface="Arial" pitchFamily="-65" charset="0"/>
              <a:buNone/>
            </a:pPr>
            <a:r>
              <a:rPr lang="en-US" sz="800" dirty="0" smtClean="0"/>
              <a:t>Use of the LEAD frameworks, methods and approaches is restricted to certified LEAD community members, in good practitioner standing, who are able to use these items solely for their non-commercial internal use. Legal access to the detail of LEAD will be provided to you with your membership. Members are prohibited from sharing the LEAD material in its entirety with other parties who are not members of LEAD community since the concepts and models are protected by intellectual property rights.</a:t>
            </a:r>
          </a:p>
          <a:p>
            <a:pPr>
              <a:buNone/>
            </a:pPr>
            <a:endParaRPr lang="en-US" sz="800" b="1" u="sng" dirty="0" smtClean="0"/>
          </a:p>
          <a:p>
            <a:pPr>
              <a:buNone/>
            </a:pPr>
            <a:r>
              <a:rPr lang="en-US" sz="800" b="1" u="sng" dirty="0" smtClean="0"/>
              <a:t>Guidelines for LEAD community members using the IPR material</a:t>
            </a:r>
          </a:p>
          <a:p>
            <a:pPr>
              <a:buNone/>
            </a:pPr>
            <a:r>
              <a:rPr lang="en-US" sz="800" dirty="0" smtClean="0"/>
              <a:t>As a LEAD member comes greater personal responsibility and the following intellectual property conditions apply:</a:t>
            </a:r>
          </a:p>
          <a:p>
            <a:pPr lvl="2">
              <a:buFont typeface="Wingdings" charset="2"/>
              <a:buChar char="§"/>
            </a:pPr>
            <a:r>
              <a:rPr lang="en-US" sz="800" dirty="0" smtClean="0"/>
              <a:t>Can be used free of charge for LEAD certified practitioners.</a:t>
            </a:r>
          </a:p>
          <a:p>
            <a:pPr lvl="2">
              <a:buFont typeface="Wingdings" charset="2"/>
              <a:buChar char="§"/>
            </a:pPr>
            <a:r>
              <a:rPr lang="en-US" sz="800" dirty="0" smtClean="0"/>
              <a:t>Cannot be share, copied or made available for non-community member, which are not LEAD certified practitioners.</a:t>
            </a:r>
          </a:p>
          <a:p>
            <a:pPr marL="0" lvl="2" indent="0"/>
            <a:r>
              <a:rPr lang="en-US" sz="800" dirty="0" smtClean="0"/>
              <a:t>When using any materials, it must include a source notice – either in an adjacent area or as a footnote – to indicate the source. The source should be specified the following way : “Source: A part of the LEAD Frameworks” and possibly indicate the LEAD work product family, such as “Part of LEAD Process Framework”.</a:t>
            </a:r>
          </a:p>
          <a:p>
            <a:pPr lvl="2">
              <a:buFont typeface="Wingdings" charset="2"/>
              <a:buChar char="§"/>
            </a:pPr>
            <a:r>
              <a:rPr lang="en-US" sz="800" dirty="0" smtClean="0"/>
              <a:t>Cannot be systematically “given away” – do not download all our content and simply hand it over to other colleagues or clients that are not trained and certified.</a:t>
            </a:r>
          </a:p>
          <a:p>
            <a:pPr marL="0" indent="0">
              <a:buNone/>
            </a:pPr>
            <a:r>
              <a:rPr lang="en-US" sz="800" dirty="0" smtClean="0"/>
              <a:t>To ensure correct usage, any company usage of the LEAD material e.g. templates and tools has to be tailored and agreed upon by LEADing Practice ApS . LEADing Practice ApS  may, in appropriate circumstances and at its discretion, terminate the access/accounts of users who infringe the intellectual property rights and pursue legal action.</a:t>
            </a:r>
          </a:p>
          <a:p>
            <a:pPr marL="0" indent="0">
              <a:buNone/>
            </a:pPr>
            <a:endParaRPr lang="en-US" sz="800" b="1" u="sng" dirty="0" smtClean="0"/>
          </a:p>
          <a:p>
            <a:pPr marL="0" indent="0">
              <a:buNone/>
            </a:pPr>
            <a:r>
              <a:rPr lang="en-US" sz="800" b="1" u="sng" dirty="0" smtClean="0"/>
              <a:t>Guidelines for non-LEAD community members using the IPR material</a:t>
            </a:r>
          </a:p>
          <a:p>
            <a:pPr marL="449263" indent="-93663">
              <a:buFont typeface="Arial"/>
              <a:buChar char="•"/>
            </a:pPr>
            <a:r>
              <a:rPr lang="en-US" sz="800" dirty="0" smtClean="0"/>
              <a:t>The following conditions apply to use of the LEAD Intellectual Property for non-community members:</a:t>
            </a:r>
          </a:p>
          <a:p>
            <a:pPr marL="449263" indent="-93663">
              <a:buFont typeface="Arial"/>
              <a:buChar char="•"/>
            </a:pPr>
            <a:r>
              <a:rPr lang="en-US" sz="800" dirty="0" smtClean="0"/>
              <a:t>Can be used free of charge for lecturing and research at any University and Business School</a:t>
            </a:r>
          </a:p>
          <a:p>
            <a:pPr marL="0" lvl="2" indent="0">
              <a:buNone/>
            </a:pPr>
            <a:endParaRPr lang="en-US" sz="800" dirty="0" smtClean="0"/>
          </a:p>
          <a:p>
            <a:pPr marL="0" lvl="2" indent="0">
              <a:buNone/>
            </a:pPr>
            <a:r>
              <a:rPr lang="en-US" sz="800" dirty="0" smtClean="0"/>
              <a:t>Material available at www.LEADframeworks.com can be used in a non-commercial way for knowledge sharing . When using any materials, it must include a source should be specified the following way : “Source: A part of the LEAD Frameworks” and possibly indicate the LEAD work product family, such as “Part of LEAD Process Framework”.</a:t>
            </a:r>
          </a:p>
          <a:p>
            <a:pPr marL="0" indent="0">
              <a:buNone/>
            </a:pPr>
            <a:endParaRPr lang="en-US" sz="800" b="1" u="sng" dirty="0" smtClean="0"/>
          </a:p>
          <a:p>
            <a:pPr marL="0" indent="0">
              <a:buNone/>
            </a:pPr>
            <a:r>
              <a:rPr lang="en-US" sz="800" b="1" u="sng" dirty="0" smtClean="0"/>
              <a:t>General guidelines that apply for all LEAD IPR material</a:t>
            </a:r>
          </a:p>
          <a:p>
            <a:pPr marL="449263" lvl="2" indent="-93663">
              <a:buFont typeface="Wingdings" charset="2"/>
              <a:buChar char="§"/>
            </a:pPr>
            <a:r>
              <a:rPr lang="en-US" sz="800" dirty="0" smtClean="0"/>
              <a:t> Any use of original texts, graphics, images, screen shots, and other materials from LEAD sources must be approved by LEADing Practice ApS .</a:t>
            </a:r>
          </a:p>
          <a:p>
            <a:pPr marL="449263" lvl="2" indent="-93663">
              <a:buFont typeface="Wingdings" charset="2"/>
              <a:buChar char="§"/>
            </a:pPr>
            <a:r>
              <a:rPr lang="en-US" sz="800" dirty="0" smtClean="0"/>
              <a:t>Any material cannot be generally distributed to colleagues, clients and or an undefined audience without written permission from LEADing Practice ApS .</a:t>
            </a:r>
          </a:p>
          <a:p>
            <a:pPr marL="449263" lvl="2" indent="-93663">
              <a:buFont typeface="Wingdings" charset="2"/>
              <a:buChar char="§"/>
            </a:pPr>
            <a:r>
              <a:rPr lang="en-US" sz="800" dirty="0" smtClean="0"/>
              <a:t>Cannot be altered or changed (the using company) in any way without explicit written permission from LEADing Practice ApS .</a:t>
            </a:r>
          </a:p>
          <a:p>
            <a:pPr marL="0" indent="0">
              <a:buNone/>
            </a:pPr>
            <a:endParaRPr lang="en-US" sz="800" dirty="0" smtClean="0"/>
          </a:p>
          <a:p>
            <a:pPr marL="0" indent="0">
              <a:buNone/>
            </a:pPr>
            <a:r>
              <a:rPr lang="en-US" sz="800" dirty="0" smtClean="0"/>
              <a:t>In most cases, the LEADing Practice ApS  acts as a distribution channel for the Publisher(s) and Authors) of the material provided. LEADing Practice ApS  may, in appropriate circumstances of infringement of the intellectual property rights pursue legal action. For questions, please get in touch with us at </a:t>
            </a:r>
            <a:r>
              <a:rPr lang="en-US" sz="800" dirty="0" smtClean="0">
                <a:hlinkClick r:id="rId3"/>
              </a:rPr>
              <a:t>info@LEADingPractice.com</a:t>
            </a:r>
            <a:r>
              <a:rPr lang="en-US" sz="800" dirty="0" smtClean="0"/>
              <a:t>.</a:t>
            </a:r>
          </a:p>
          <a:p>
            <a:pPr>
              <a:spcBef>
                <a:spcPts val="0"/>
              </a:spcBef>
            </a:pPr>
            <a:endParaRPr lang="en-CA" sz="900" dirty="0" smtClean="0">
              <a:latin typeface="+mn-lt"/>
            </a:endParaRPr>
          </a:p>
        </p:txBody>
      </p:sp>
    </p:spTree>
    <p:extLst>
      <p:ext uri="{BB962C8B-B14F-4D97-AF65-F5344CB8AC3E}">
        <p14:creationId xmlns:p14="http://schemas.microsoft.com/office/powerpoint/2010/main" val="8491714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LEADing Practice - Background Design [Word &amp; PPT]-01.png"/>
          <p:cNvPicPr>
            <a:picLocks noChangeAspect="1"/>
          </p:cNvPicPr>
          <p:nvPr userDrawn="1"/>
        </p:nvPicPr>
        <p:blipFill>
          <a:blip r:embed="rId2" cstate="print"/>
          <a:stretch>
            <a:fillRect/>
          </a:stretch>
        </p:blipFill>
        <p:spPr>
          <a:xfrm>
            <a:off x="5421924" y="0"/>
            <a:ext cx="3722076" cy="3253563"/>
          </a:xfrm>
          <a:prstGeom prst="rect">
            <a:avLst/>
          </a:prstGeom>
        </p:spPr>
      </p:pic>
      <p:sp>
        <p:nvSpPr>
          <p:cNvPr id="21523" name="Rectangle 8"/>
          <p:cNvSpPr>
            <a:spLocks noGrp="1" noChangeArrowheads="1"/>
          </p:cNvSpPr>
          <p:nvPr>
            <p:ph type="ctrTitle"/>
          </p:nvPr>
        </p:nvSpPr>
        <p:spPr>
          <a:xfrm>
            <a:off x="654050" y="2862263"/>
            <a:ext cx="6819900" cy="366767"/>
          </a:xfrm>
          <a:prstGeom prst="rect">
            <a:avLst/>
          </a:prstGeom>
        </p:spPr>
        <p:txBody>
          <a:bodyPr lIns="0" tIns="0" rIns="0" bIns="0" anchor="t"/>
          <a:lstStyle>
            <a:lvl1pPr>
              <a:defRPr sz="2600" smtClean="0"/>
            </a:lvl1pPr>
          </a:lstStyle>
          <a:p>
            <a:pPr lvl="0"/>
            <a:r>
              <a:rPr lang="en-US" noProof="0" smtClean="0"/>
              <a:t>Click to edit Master title style</a:t>
            </a:r>
          </a:p>
        </p:txBody>
      </p:sp>
      <p:sp>
        <p:nvSpPr>
          <p:cNvPr id="21524" name="Rectangle 9"/>
          <p:cNvSpPr>
            <a:spLocks noGrp="1" noChangeArrowheads="1"/>
          </p:cNvSpPr>
          <p:nvPr>
            <p:ph type="subTitle" idx="1"/>
          </p:nvPr>
        </p:nvSpPr>
        <p:spPr>
          <a:xfrm>
            <a:off x="648586" y="3870252"/>
            <a:ext cx="6815470" cy="246221"/>
          </a:xfrm>
          <a:prstGeom prst="rect">
            <a:avLst/>
          </a:prstGeom>
        </p:spPr>
        <p:txBody>
          <a:bodyPr wrap="square" lIns="0" tIns="0" rIns="0" bIns="0">
            <a:spAutoFit/>
          </a:bodyPr>
          <a:lstStyle>
            <a:lvl1pPr marL="0" indent="0">
              <a:spcBef>
                <a:spcPct val="0"/>
              </a:spcBef>
              <a:buFont typeface="Wingdings" panose="05000000000000000000" pitchFamily="2" charset="2"/>
              <a:buNone/>
              <a:defRPr smtClean="0"/>
            </a:lvl1pPr>
          </a:lstStyle>
          <a:p>
            <a:pPr lvl="0"/>
            <a:r>
              <a:rPr lang="en-US" noProof="0" smtClean="0"/>
              <a:t>Click to edit Master subtitle style</a:t>
            </a:r>
          </a:p>
        </p:txBody>
      </p:sp>
      <p:pic>
        <p:nvPicPr>
          <p:cNvPr id="14" name="Picture 12"/>
          <p:cNvPicPr>
            <a:picLocks noChangeAspect="1"/>
          </p:cNvPicPr>
          <p:nvPr userDrawn="1"/>
        </p:nvPicPr>
        <p:blipFill>
          <a:blip r:embed="rId3" cstate="print"/>
          <a:srcRect/>
          <a:stretch>
            <a:fillRect/>
          </a:stretch>
        </p:blipFill>
        <p:spPr bwMode="auto">
          <a:xfrm>
            <a:off x="0" y="6437795"/>
            <a:ext cx="9144000" cy="420205"/>
          </a:xfrm>
          <a:prstGeom prst="rect">
            <a:avLst/>
          </a:prstGeom>
          <a:noFill/>
          <a:ln w="9525">
            <a:noFill/>
            <a:miter lim="800000"/>
            <a:headEnd/>
            <a:tailEnd/>
          </a:ln>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8586" y="449502"/>
            <a:ext cx="2515238" cy="1273812"/>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8"/>
          <p:cNvSpPr>
            <a:spLocks noGrp="1" noChangeArrowheads="1"/>
          </p:cNvSpPr>
          <p:nvPr>
            <p:ph type="title"/>
          </p:nvPr>
        </p:nvSpPr>
        <p:spPr bwMode="auto">
          <a:xfrm>
            <a:off x="211138" y="576000"/>
            <a:ext cx="7667588" cy="332399"/>
          </a:xfrm>
          <a:prstGeom prst="rect">
            <a:avLst/>
          </a:prstGeom>
          <a:noFill/>
          <a:ln>
            <a:noFill/>
          </a:ln>
          <a:effectLst/>
          <a:extLst>
            <a:ext uri="{909E8E84-426E-40DD-AFC4-6F175D3DCCD1}">
              <a14:hiddenFill xmlns:a14="http://schemas.microsoft.com/office/drawing/2010/main">
                <a:solidFill>
                  <a:srgbClr val="7889FB"/>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0" rIns="72000" bIns="0" numCol="1" anchor="b" anchorCtr="0" compatLnSpc="1">
            <a:prstTxWarp prst="textNoShape">
              <a:avLst/>
            </a:prstTxWarp>
            <a:spAutoFit/>
          </a:bodyPr>
          <a:lstStyle>
            <a:lvl1pPr>
              <a:defRPr sz="2400"/>
            </a:lvl1pPr>
          </a:lstStyle>
          <a:p>
            <a:pPr lvl="0"/>
            <a:r>
              <a:rPr lang="en-US" noProof="0" dirty="0" smtClean="0"/>
              <a:t>Click to edit the title text format</a:t>
            </a:r>
          </a:p>
        </p:txBody>
      </p:sp>
      <p:sp>
        <p:nvSpPr>
          <p:cNvPr id="6" name="Content Placeholder 2"/>
          <p:cNvSpPr>
            <a:spLocks noGrp="1"/>
          </p:cNvSpPr>
          <p:nvPr>
            <p:ph idx="1"/>
          </p:nvPr>
        </p:nvSpPr>
        <p:spPr>
          <a:xfrm>
            <a:off x="211137" y="1091184"/>
            <a:ext cx="8758237" cy="5433441"/>
          </a:xfrm>
        </p:spPr>
        <p:txBody>
          <a:bodyPr>
            <a:normAutofit/>
          </a:bodyPr>
          <a:lstStyle>
            <a:lvl1pPr marL="0" indent="0">
              <a:buNone/>
              <a:defRPr sz="2000" baseline="0"/>
            </a:lvl1pPr>
            <a:lvl2pPr marL="339725" indent="-149225">
              <a:buClr>
                <a:schemeClr val="tx1"/>
              </a:buClr>
              <a:buFont typeface="Arial" panose="020B0604020202020204" pitchFamily="34" charset="0"/>
              <a:buChar char="‒"/>
              <a:defRPr sz="2000"/>
            </a:lvl2pPr>
            <a:lvl3pPr>
              <a:defRPr sz="2000"/>
            </a:lvl3pPr>
            <a:lvl4pPr marL="719138" indent="-182563">
              <a:buClr>
                <a:schemeClr val="tx1"/>
              </a:buClr>
              <a:buFont typeface="Arial" panose="020B0604020202020204" pitchFamily="34" charset="0"/>
              <a:buChar char="‒"/>
              <a:defRPr sz="2000"/>
            </a:lvl4pPr>
            <a:lvl5pPr marL="1163638" indent="-268288">
              <a:buClr>
                <a:schemeClr val="tx1"/>
              </a:buClr>
              <a:buFont typeface="Arial" panose="020B0604020202020204" pitchFamily="34" charset="0"/>
              <a:buChar char="‒"/>
              <a:defRPr sz="2000" baseline="0"/>
            </a:lvl5pPr>
            <a:lvl6pPr marL="1524000" indent="-268288">
              <a:buClr>
                <a:schemeClr val="tx1"/>
              </a:buClr>
              <a:buFont typeface="Arial" panose="020B0604020202020204" pitchFamily="34" charset="0"/>
              <a:buChar char="‒"/>
              <a:defRPr sz="2000"/>
            </a:lvl6pPr>
          </a:lstStyle>
          <a:p>
            <a:pPr lvl="0"/>
            <a:r>
              <a:rPr lang="en-US" noProof="0" smtClean="0"/>
              <a:t>Click to edit Master text styles</a:t>
            </a:r>
          </a:p>
          <a:p>
            <a:pPr lvl="1"/>
            <a:r>
              <a:rPr lang="en-US" noProof="0" smtClean="0"/>
              <a:t> Second level</a:t>
            </a:r>
          </a:p>
          <a:p>
            <a:pPr lvl="3"/>
            <a:r>
              <a:rPr lang="en-US" noProof="0" smtClean="0"/>
              <a:t> Third level</a:t>
            </a:r>
          </a:p>
          <a:p>
            <a:pPr lvl="4"/>
            <a:r>
              <a:rPr lang="en-US" noProof="0" smtClean="0"/>
              <a:t>Fourth level</a:t>
            </a:r>
          </a:p>
          <a:p>
            <a:pPr lvl="5"/>
            <a:r>
              <a:rPr lang="en-US" noProof="0" smtClean="0"/>
              <a:t>Fifth level</a:t>
            </a:r>
            <a:endParaRPr lang="en-US" noProof="0"/>
          </a:p>
        </p:txBody>
      </p:sp>
    </p:spTree>
    <p:extLst>
      <p:ext uri="{BB962C8B-B14F-4D97-AF65-F5344CB8AC3E}">
        <p14:creationId xmlns:p14="http://schemas.microsoft.com/office/powerpoint/2010/main" val="1705436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14" name="Picture 12"/>
          <p:cNvPicPr>
            <a:picLocks noChangeAspect="1"/>
          </p:cNvPicPr>
          <p:nvPr userDrawn="1"/>
        </p:nvPicPr>
        <p:blipFill>
          <a:blip r:embed="rId2" cstate="print"/>
          <a:srcRect/>
          <a:stretch>
            <a:fillRect/>
          </a:stretch>
        </p:blipFill>
        <p:spPr bwMode="auto">
          <a:xfrm>
            <a:off x="0" y="0"/>
            <a:ext cx="9144000" cy="420205"/>
          </a:xfrm>
          <a:prstGeom prst="rect">
            <a:avLst/>
          </a:prstGeom>
          <a:noFill/>
          <a:ln w="9525">
            <a:noFill/>
            <a:miter lim="800000"/>
            <a:headEnd/>
            <a:tailEnd/>
          </a:ln>
        </p:spPr>
      </p:pic>
      <p:pic>
        <p:nvPicPr>
          <p:cNvPr id="9" name="Picture 8" descr="LEADing Practice - Background Design [Word &amp; PPT - Reversed]-01.png"/>
          <p:cNvPicPr>
            <a:picLocks noChangeAspect="1"/>
          </p:cNvPicPr>
          <p:nvPr userDrawn="1"/>
        </p:nvPicPr>
        <p:blipFill>
          <a:blip r:embed="rId3" cstate="print"/>
          <a:stretch>
            <a:fillRect/>
          </a:stretch>
        </p:blipFill>
        <p:spPr>
          <a:xfrm>
            <a:off x="4785720" y="3048315"/>
            <a:ext cx="4358280" cy="3809685"/>
          </a:xfrm>
          <a:prstGeom prst="rect">
            <a:avLst/>
          </a:prstGeom>
        </p:spPr>
      </p:pic>
      <p:pic>
        <p:nvPicPr>
          <p:cNvPr id="10" name="Picture 2" descr="divider-slide-words_thank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4263" y="1492250"/>
            <a:ext cx="6973888" cy="17081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6240" y="5891404"/>
            <a:ext cx="3986784" cy="320911"/>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cxnSp>
        <p:nvCxnSpPr>
          <p:cNvPr id="11" name="Lige forbindelse 10"/>
          <p:cNvCxnSpPr/>
          <p:nvPr userDrawn="1"/>
        </p:nvCxnSpPr>
        <p:spPr bwMode="auto">
          <a:xfrm>
            <a:off x="215900" y="922520"/>
            <a:ext cx="7664450" cy="0"/>
          </a:xfrm>
          <a:prstGeom prst="line">
            <a:avLst/>
          </a:prstGeom>
          <a:ln>
            <a:solidFill>
              <a:schemeClr val="bg2"/>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4"/>
          </a:lnRef>
          <a:fillRef idx="0">
            <a:schemeClr val="accent4"/>
          </a:fillRef>
          <a:effectRef idx="0">
            <a:schemeClr val="accent4"/>
          </a:effectRef>
          <a:fontRef idx="minor">
            <a:schemeClr val="tx1"/>
          </a:fontRef>
        </p:style>
      </p:cxnSp>
      <p:pic>
        <p:nvPicPr>
          <p:cNvPr id="7" name="Picture 6" descr="LEADing Practice - Background Design [Word &amp; PPT]-01.png"/>
          <p:cNvPicPr>
            <a:picLocks noChangeAspect="1"/>
          </p:cNvPicPr>
          <p:nvPr userDrawn="1"/>
        </p:nvPicPr>
        <p:blipFill>
          <a:blip r:embed="rId5" cstate="print"/>
          <a:stretch>
            <a:fillRect/>
          </a:stretch>
        </p:blipFill>
        <p:spPr>
          <a:xfrm>
            <a:off x="8231728" y="0"/>
            <a:ext cx="912272" cy="797441"/>
          </a:xfrm>
          <a:prstGeom prst="rect">
            <a:avLst/>
          </a:prstGeom>
        </p:spPr>
      </p:pic>
      <p:sp>
        <p:nvSpPr>
          <p:cNvPr id="15" name="Rectangle 42"/>
          <p:cNvSpPr txBox="1">
            <a:spLocks noChangeArrowheads="1"/>
          </p:cNvSpPr>
          <p:nvPr userDrawn="1"/>
        </p:nvSpPr>
        <p:spPr>
          <a:xfrm>
            <a:off x="8782726" y="6524625"/>
            <a:ext cx="333506" cy="333375"/>
          </a:xfrm>
          <a:prstGeom prst="rect">
            <a:avLst/>
          </a:prstGeom>
          <a:ln/>
        </p:spPr>
        <p:txBody>
          <a:bodyPr anchor="ctr"/>
          <a:lstStyle/>
          <a:p>
            <a:pPr marL="0" marR="0" lvl="0" indent="0" algn="ctr" defTabSz="449263"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defRPr/>
            </a:pPr>
            <a:fld id="{2E9DA2FD-BE7E-4BA1-9A31-00065C396247}" type="slidenum">
              <a:rPr kumimoji="0" lang="en-US" sz="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449263"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defRPr/>
              </a:pPr>
              <a:t>‹#›</a:t>
            </a:fld>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913998" y="893445"/>
            <a:ext cx="1041025" cy="83796"/>
          </a:xfrm>
          <a:prstGeom prst="rect">
            <a:avLst/>
          </a:prstGeom>
        </p:spPr>
      </p:pic>
      <p:sp>
        <p:nvSpPr>
          <p:cNvPr id="13" name="Rectangle 8"/>
          <p:cNvSpPr>
            <a:spLocks noGrp="1" noChangeArrowheads="1"/>
          </p:cNvSpPr>
          <p:nvPr>
            <p:ph type="title"/>
          </p:nvPr>
        </p:nvSpPr>
        <p:spPr bwMode="auto">
          <a:xfrm>
            <a:off x="216000" y="576000"/>
            <a:ext cx="7668000" cy="360000"/>
          </a:xfrm>
          <a:prstGeom prst="rect">
            <a:avLst/>
          </a:prstGeom>
          <a:noFill/>
          <a:ln>
            <a:noFill/>
          </a:ln>
          <a:effectLst/>
          <a:extLst>
            <a:ext uri="{909E8E84-426E-40DD-AFC4-6F175D3DCCD1}">
              <a14:hiddenFill xmlns:a14="http://schemas.microsoft.com/office/drawing/2010/main">
                <a:solidFill>
                  <a:srgbClr val="7889FB"/>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36000" rIns="72000" bIns="36000" numCol="1" anchor="b" anchorCtr="0" compatLnSpc="1">
            <a:prstTxWarp prst="textNoShape">
              <a:avLst/>
            </a:prstTxWarp>
            <a:normAutofit/>
          </a:bodyPr>
          <a:lstStyle/>
          <a:p>
            <a:pPr lvl="0"/>
            <a:r>
              <a:rPr lang="en-US" noProof="0" dirty="0" smtClean="0"/>
              <a:t>Click to edit the </a:t>
            </a:r>
            <a:r>
              <a:rPr lang="en-US" noProof="0" smtClean="0"/>
              <a:t>title text </a:t>
            </a:r>
            <a:r>
              <a:rPr lang="en-US" noProof="0" dirty="0" smtClean="0"/>
              <a:t>format</a:t>
            </a:r>
          </a:p>
        </p:txBody>
      </p:sp>
      <p:sp>
        <p:nvSpPr>
          <p:cNvPr id="14" name="Text Placeholder 9"/>
          <p:cNvSpPr>
            <a:spLocks noGrp="1" noChangeArrowheads="1"/>
          </p:cNvSpPr>
          <p:nvPr>
            <p:ph type="body" idx="1"/>
          </p:nvPr>
        </p:nvSpPr>
        <p:spPr bwMode="auto">
          <a:xfrm>
            <a:off x="211138" y="1066800"/>
            <a:ext cx="8743885" cy="5457824"/>
          </a:xfrm>
          <a:prstGeom prst="rect">
            <a:avLst/>
          </a:prstGeom>
          <a:noFill/>
          <a:ln>
            <a:noFill/>
          </a:ln>
          <a:effectLst/>
          <a:extLst>
            <a:ext uri="{909E8E84-426E-40DD-AFC4-6F175D3DCCD1}">
              <a14:hiddenFill xmlns:a14="http://schemas.microsoft.com/office/drawing/2010/main">
                <a:solidFill>
                  <a:srgbClr val="7889FB"/>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36000" rIns="72000" bIns="36000" numCol="1" anchor="t" anchorCtr="0" compatLnSpc="1">
            <a:prstTxWarp prst="textNoShape">
              <a:avLst/>
            </a:prstTxWarp>
            <a:normAutofit/>
          </a:bodyPr>
          <a:lstStyle/>
          <a:p>
            <a:pPr lvl="0"/>
            <a:r>
              <a:rPr lang="en-US" noProof="0" smtClean="0"/>
              <a:t>Click to edit the outline text format</a:t>
            </a:r>
          </a:p>
          <a:p>
            <a:pPr lvl="1"/>
            <a:r>
              <a:rPr lang="en-US" noProof="0" smtClean="0"/>
              <a:t> Second outline level</a:t>
            </a:r>
          </a:p>
          <a:p>
            <a:pPr lvl="1"/>
            <a:r>
              <a:rPr lang="en-US" noProof="0" smtClean="0"/>
              <a:t> Third outline level</a:t>
            </a:r>
          </a:p>
        </p:txBody>
      </p:sp>
    </p:spTree>
  </p:cSld>
  <p:clrMap bg1="lt1" tx1="dk1" bg2="lt2" tx2="dk2" accent1="accent1" accent2="accent2" accent3="accent3" accent4="accent4" accent5="accent5" accent6="accent6" hlink="hlink" folHlink="folHlink"/>
  <p:sldLayoutIdLst>
    <p:sldLayoutId id="2147483689" r:id="rId1"/>
    <p:sldLayoutId id="2147483692" r:id="rId2"/>
    <p:sldLayoutId id="2147483700" r:id="rId3"/>
  </p:sldLayoutIdLst>
  <p:timing>
    <p:tnLst>
      <p:par>
        <p:cTn id="1" dur="indefinite" restart="never" nodeType="tmRoot"/>
      </p:par>
    </p:tnLst>
  </p:timing>
  <p:hf hdr="0" dt="0"/>
  <p:txStyles>
    <p:titleStyle>
      <a:lvl1pPr algn="l" defTabSz="449263" rtl="0" eaLnBrk="0" fontAlgn="base" hangingPunct="0">
        <a:lnSpc>
          <a:spcPct val="90000"/>
        </a:lnSpc>
        <a:spcBef>
          <a:spcPct val="0"/>
        </a:spcBef>
        <a:spcAft>
          <a:spcPct val="0"/>
        </a:spcAft>
        <a:buClr>
          <a:srgbClr val="7889FB"/>
        </a:buClr>
        <a:buSzPct val="100000"/>
        <a:buFont typeface="Arial" panose="020B0604020202020204" pitchFamily="34" charset="0"/>
        <a:defRPr sz="2400" b="1">
          <a:solidFill>
            <a:schemeClr val="hlink"/>
          </a:solidFill>
          <a:latin typeface="+mj-lt"/>
          <a:ea typeface="+mj-ea"/>
          <a:cs typeface="+mj-cs"/>
        </a:defRPr>
      </a:lvl1pPr>
      <a:lvl2pPr algn="l" defTabSz="449263" rtl="0" eaLnBrk="0" fontAlgn="base" hangingPunct="0">
        <a:lnSpc>
          <a:spcPct val="90000"/>
        </a:lnSpc>
        <a:spcBef>
          <a:spcPct val="0"/>
        </a:spcBef>
        <a:spcAft>
          <a:spcPct val="0"/>
        </a:spcAft>
        <a:buClr>
          <a:srgbClr val="7889FB"/>
        </a:buClr>
        <a:buSzPct val="100000"/>
        <a:buFont typeface="Arial" panose="020B0604020202020204" pitchFamily="34" charset="0"/>
        <a:defRPr sz="2200">
          <a:solidFill>
            <a:schemeClr val="hlink"/>
          </a:solidFill>
          <a:latin typeface="Arial" charset="0"/>
          <a:cs typeface="Arial" charset="0"/>
        </a:defRPr>
      </a:lvl2pPr>
      <a:lvl3pPr algn="l" defTabSz="449263" rtl="0" eaLnBrk="0" fontAlgn="base" hangingPunct="0">
        <a:lnSpc>
          <a:spcPct val="90000"/>
        </a:lnSpc>
        <a:spcBef>
          <a:spcPct val="0"/>
        </a:spcBef>
        <a:spcAft>
          <a:spcPct val="0"/>
        </a:spcAft>
        <a:buClr>
          <a:srgbClr val="7889FB"/>
        </a:buClr>
        <a:buSzPct val="100000"/>
        <a:buFont typeface="Arial" panose="020B0604020202020204" pitchFamily="34" charset="0"/>
        <a:defRPr sz="2200">
          <a:solidFill>
            <a:schemeClr val="hlink"/>
          </a:solidFill>
          <a:latin typeface="Arial" charset="0"/>
          <a:cs typeface="Arial" charset="0"/>
        </a:defRPr>
      </a:lvl3pPr>
      <a:lvl4pPr algn="l" defTabSz="449263" rtl="0" eaLnBrk="0" fontAlgn="base" hangingPunct="0">
        <a:lnSpc>
          <a:spcPct val="90000"/>
        </a:lnSpc>
        <a:spcBef>
          <a:spcPct val="0"/>
        </a:spcBef>
        <a:spcAft>
          <a:spcPct val="0"/>
        </a:spcAft>
        <a:buClr>
          <a:srgbClr val="7889FB"/>
        </a:buClr>
        <a:buSzPct val="100000"/>
        <a:buFont typeface="Arial" panose="020B0604020202020204" pitchFamily="34" charset="0"/>
        <a:defRPr sz="2200">
          <a:solidFill>
            <a:schemeClr val="hlink"/>
          </a:solidFill>
          <a:latin typeface="Arial" charset="0"/>
          <a:cs typeface="Arial" charset="0"/>
        </a:defRPr>
      </a:lvl4pPr>
      <a:lvl5pPr algn="l" defTabSz="449263" rtl="0" eaLnBrk="0" fontAlgn="base" hangingPunct="0">
        <a:lnSpc>
          <a:spcPct val="90000"/>
        </a:lnSpc>
        <a:spcBef>
          <a:spcPct val="0"/>
        </a:spcBef>
        <a:spcAft>
          <a:spcPct val="0"/>
        </a:spcAft>
        <a:buClr>
          <a:srgbClr val="7889FB"/>
        </a:buClr>
        <a:buSzPct val="100000"/>
        <a:buFont typeface="Arial" panose="020B0604020202020204" pitchFamily="34" charset="0"/>
        <a:defRPr sz="2200">
          <a:solidFill>
            <a:schemeClr val="hlink"/>
          </a:solidFill>
          <a:latin typeface="Arial" charset="0"/>
          <a:cs typeface="Arial" charset="0"/>
        </a:defRPr>
      </a:lvl5pPr>
      <a:lvl6pPr marL="457200" algn="l" defTabSz="449263" rtl="0" fontAlgn="base">
        <a:lnSpc>
          <a:spcPct val="90000"/>
        </a:lnSpc>
        <a:spcBef>
          <a:spcPct val="0"/>
        </a:spcBef>
        <a:spcAft>
          <a:spcPct val="0"/>
        </a:spcAft>
        <a:buClr>
          <a:srgbClr val="7889FB"/>
        </a:buClr>
        <a:buSzPct val="100000"/>
        <a:buFont typeface="Arial" charset="0"/>
        <a:defRPr sz="2400">
          <a:solidFill>
            <a:srgbClr val="7889FB"/>
          </a:solidFill>
          <a:latin typeface="Arial" charset="0"/>
          <a:cs typeface="Arial" charset="0"/>
        </a:defRPr>
      </a:lvl6pPr>
      <a:lvl7pPr marL="914400" algn="l" defTabSz="449263" rtl="0" fontAlgn="base">
        <a:lnSpc>
          <a:spcPct val="90000"/>
        </a:lnSpc>
        <a:spcBef>
          <a:spcPct val="0"/>
        </a:spcBef>
        <a:spcAft>
          <a:spcPct val="0"/>
        </a:spcAft>
        <a:buClr>
          <a:srgbClr val="7889FB"/>
        </a:buClr>
        <a:buSzPct val="100000"/>
        <a:buFont typeface="Arial" charset="0"/>
        <a:defRPr sz="2400">
          <a:solidFill>
            <a:srgbClr val="7889FB"/>
          </a:solidFill>
          <a:latin typeface="Arial" charset="0"/>
          <a:cs typeface="Arial" charset="0"/>
        </a:defRPr>
      </a:lvl7pPr>
      <a:lvl8pPr marL="1371600" algn="l" defTabSz="449263" rtl="0" fontAlgn="base">
        <a:lnSpc>
          <a:spcPct val="90000"/>
        </a:lnSpc>
        <a:spcBef>
          <a:spcPct val="0"/>
        </a:spcBef>
        <a:spcAft>
          <a:spcPct val="0"/>
        </a:spcAft>
        <a:buClr>
          <a:srgbClr val="7889FB"/>
        </a:buClr>
        <a:buSzPct val="100000"/>
        <a:buFont typeface="Arial" charset="0"/>
        <a:defRPr sz="2400">
          <a:solidFill>
            <a:srgbClr val="7889FB"/>
          </a:solidFill>
          <a:latin typeface="Arial" charset="0"/>
          <a:cs typeface="Arial" charset="0"/>
        </a:defRPr>
      </a:lvl8pPr>
      <a:lvl9pPr marL="1828800" algn="l" defTabSz="449263" rtl="0" fontAlgn="base">
        <a:lnSpc>
          <a:spcPct val="90000"/>
        </a:lnSpc>
        <a:spcBef>
          <a:spcPct val="0"/>
        </a:spcBef>
        <a:spcAft>
          <a:spcPct val="0"/>
        </a:spcAft>
        <a:buClr>
          <a:srgbClr val="7889FB"/>
        </a:buClr>
        <a:buSzPct val="100000"/>
        <a:buFont typeface="Arial" charset="0"/>
        <a:defRPr sz="2400">
          <a:solidFill>
            <a:srgbClr val="7889FB"/>
          </a:solidFill>
          <a:latin typeface="Arial" charset="0"/>
          <a:cs typeface="Arial" charset="0"/>
        </a:defRPr>
      </a:lvl9pPr>
    </p:titleStyle>
    <p:bodyStyle>
      <a:lvl1pPr marL="188913" indent="-188913" algn="l" defTabSz="449263" rtl="0" eaLnBrk="0" fontAlgn="base" hangingPunct="0">
        <a:spcBef>
          <a:spcPct val="50000"/>
        </a:spcBef>
        <a:spcAft>
          <a:spcPct val="0"/>
        </a:spcAft>
        <a:buClr>
          <a:schemeClr val="tx1"/>
        </a:buClr>
        <a:buSzPct val="100000"/>
        <a:buFont typeface="Wingdings" panose="05000000000000000000" pitchFamily="2" charset="2"/>
        <a:buChar char=""/>
        <a:defRPr sz="2000">
          <a:solidFill>
            <a:srgbClr val="000000"/>
          </a:solidFill>
          <a:latin typeface="+mn-lt"/>
          <a:ea typeface="+mn-ea"/>
          <a:cs typeface="+mn-cs"/>
        </a:defRPr>
      </a:lvl1pPr>
      <a:lvl2pPr marL="339725" indent="-149225" algn="l" defTabSz="449263" rtl="0" eaLnBrk="0" fontAlgn="base" hangingPunct="0">
        <a:spcBef>
          <a:spcPct val="50000"/>
        </a:spcBef>
        <a:spcAft>
          <a:spcPct val="0"/>
        </a:spcAft>
        <a:buClr>
          <a:schemeClr val="tx1"/>
        </a:buClr>
        <a:buSzPct val="100000"/>
        <a:buFont typeface="Arial" panose="020B0604020202020204" pitchFamily="34" charset="0"/>
        <a:buChar char="–"/>
        <a:defRPr sz="2000">
          <a:solidFill>
            <a:srgbClr val="000000"/>
          </a:solidFill>
          <a:latin typeface="+mn-lt"/>
          <a:cs typeface="+mn-cs"/>
        </a:defRPr>
      </a:lvl2pPr>
      <a:lvl3pPr marL="479425" indent="-138113" algn="l" defTabSz="449263" rtl="0" eaLnBrk="0" fontAlgn="base" hangingPunct="0">
        <a:spcBef>
          <a:spcPct val="50000"/>
        </a:spcBef>
        <a:spcAft>
          <a:spcPct val="0"/>
        </a:spcAft>
        <a:buClr>
          <a:schemeClr val="tx1"/>
        </a:buClr>
        <a:buSzPct val="100000"/>
        <a:defRPr sz="1400">
          <a:solidFill>
            <a:srgbClr val="000000"/>
          </a:solidFill>
          <a:latin typeface="+mn-lt"/>
          <a:cs typeface="+mn-cs"/>
        </a:defRPr>
      </a:lvl3pPr>
      <a:lvl4pPr marL="630238" indent="-149225" algn="l" defTabSz="449263" rtl="0" eaLnBrk="0" fontAlgn="base" hangingPunct="0">
        <a:spcBef>
          <a:spcPts val="300"/>
        </a:spcBef>
        <a:spcAft>
          <a:spcPts val="300"/>
        </a:spcAft>
        <a:buClr>
          <a:schemeClr val="tx1"/>
        </a:buClr>
        <a:buSzPct val="100000"/>
        <a:buFont typeface="Arial" panose="020B0604020202020204" pitchFamily="34" charset="0"/>
        <a:buChar char="–"/>
        <a:defRPr sz="1600">
          <a:solidFill>
            <a:srgbClr val="000000"/>
          </a:solidFill>
          <a:latin typeface="+mn-lt"/>
          <a:cs typeface="+mn-cs"/>
        </a:defRPr>
      </a:lvl4pPr>
      <a:lvl5pPr marL="1166813" indent="-228600" algn="l" defTabSz="449263" rtl="0" eaLnBrk="0" fontAlgn="base" hangingPunct="0">
        <a:spcBef>
          <a:spcPts val="300"/>
        </a:spcBef>
        <a:spcAft>
          <a:spcPts val="300"/>
        </a:spcAft>
        <a:buClr>
          <a:srgbClr val="7889FB"/>
        </a:buClr>
        <a:buSzPct val="100000"/>
        <a:buFont typeface="Arial" panose="020B0604020202020204" pitchFamily="34" charset="0"/>
        <a:buChar char="–"/>
        <a:defRPr sz="1600">
          <a:solidFill>
            <a:srgbClr val="000000"/>
          </a:solidFill>
          <a:latin typeface="+mn-lt"/>
          <a:cs typeface="+mn-cs"/>
        </a:defRPr>
      </a:lvl5pPr>
      <a:lvl6pPr marL="1624013" indent="-228600" algn="l" defTabSz="449263" rtl="0" fontAlgn="base">
        <a:spcBef>
          <a:spcPts val="300"/>
        </a:spcBef>
        <a:spcAft>
          <a:spcPts val="300"/>
        </a:spcAft>
        <a:buClr>
          <a:srgbClr val="7889FB"/>
        </a:buClr>
        <a:buSzPct val="100000"/>
        <a:buFont typeface="Arial" charset="0"/>
        <a:buChar char="–"/>
        <a:defRPr sz="1600">
          <a:solidFill>
            <a:srgbClr val="000000"/>
          </a:solidFill>
          <a:latin typeface="+mn-lt"/>
          <a:cs typeface="+mn-cs"/>
        </a:defRPr>
      </a:lvl6pPr>
      <a:lvl7pPr marL="2081213" indent="-228600" algn="l" defTabSz="449263" rtl="0" fontAlgn="base">
        <a:spcBef>
          <a:spcPts val="300"/>
        </a:spcBef>
        <a:spcAft>
          <a:spcPts val="300"/>
        </a:spcAft>
        <a:buClr>
          <a:srgbClr val="7889FB"/>
        </a:buClr>
        <a:buSzPct val="100000"/>
        <a:buFont typeface="Arial" charset="0"/>
        <a:buChar char="–"/>
        <a:defRPr sz="1600">
          <a:solidFill>
            <a:srgbClr val="000000"/>
          </a:solidFill>
          <a:latin typeface="+mn-lt"/>
          <a:cs typeface="+mn-cs"/>
        </a:defRPr>
      </a:lvl7pPr>
      <a:lvl8pPr marL="2538413" indent="-228600" algn="l" defTabSz="449263" rtl="0" fontAlgn="base">
        <a:spcBef>
          <a:spcPts val="300"/>
        </a:spcBef>
        <a:spcAft>
          <a:spcPts val="300"/>
        </a:spcAft>
        <a:buClr>
          <a:srgbClr val="7889FB"/>
        </a:buClr>
        <a:buSzPct val="100000"/>
        <a:buFont typeface="Arial" charset="0"/>
        <a:buChar char="–"/>
        <a:defRPr sz="1600">
          <a:solidFill>
            <a:srgbClr val="000000"/>
          </a:solidFill>
          <a:latin typeface="+mn-lt"/>
          <a:cs typeface="+mn-cs"/>
        </a:defRPr>
      </a:lvl8pPr>
      <a:lvl9pPr marL="2995613" indent="-228600" algn="l" defTabSz="449263" rtl="0" fontAlgn="base">
        <a:spcBef>
          <a:spcPts val="300"/>
        </a:spcBef>
        <a:spcAft>
          <a:spcPts val="300"/>
        </a:spcAft>
        <a:buClr>
          <a:srgbClr val="7889FB"/>
        </a:buClr>
        <a:buSzPct val="100000"/>
        <a:buFont typeface="Arial" charset="0"/>
        <a:buChar char="–"/>
        <a:defRPr sz="16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lobaluniversityalliance.net/wp-content/uploads/2015/09/Business-Architecture-Taxonomy-The-25-most-common-Business-Architecture-Artifacts.pdf"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globaluniversityalliance.net/wp-content/uploads/2015/08/Business-Architecture-Taxonomy.pdf" TargetMode="External"/><Relationship Id="rId4" Type="http://schemas.openxmlformats.org/officeDocument/2006/relationships/hyperlink" Target="http://www.globaluniversityalliance.net/wp-content/uploads/2015/09/Business-Architecture-Taxonomy-The-25-most-common-Business-Architecture-Artifacts.pdf" TargetMode="External"/><Relationship Id="rId1" Type="http://schemas.openxmlformats.org/officeDocument/2006/relationships/slideLayout" Target="../slideLayouts/slideLayout2.xml"/><Relationship Id="rId2" Type="http://schemas.openxmlformats.org/officeDocument/2006/relationships/hyperlink" Target="http://www.globaluniversityalliance.net/research-areas/business-architecture-research/"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lobaluniversityalliance.net/wp-content/uploads/2015/09/Business-Architecture-Taxonomy-The-25-most-common-Business-Architecture-Artifacts.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name="IBM Innovate 2010 Session Track Template">
    <p:spTree>
      <p:nvGrpSpPr>
        <p:cNvPr id="1" name=""/>
        <p:cNvGrpSpPr/>
        <p:nvPr/>
      </p:nvGrpSpPr>
      <p:grpSpPr>
        <a:xfrm>
          <a:off x="0" y="0"/>
          <a:ext cx="0" cy="0"/>
          <a:chOff x="0" y="0"/>
          <a:chExt cx="0" cy="0"/>
        </a:xfrm>
      </p:grpSpPr>
      <p:pic>
        <p:nvPicPr>
          <p:cNvPr id="9" name="Picture 12"/>
          <p:cNvPicPr>
            <a:picLocks noChangeAspect="1"/>
          </p:cNvPicPr>
          <p:nvPr/>
        </p:nvPicPr>
        <p:blipFill>
          <a:blip r:embed="rId3" cstate="print"/>
          <a:srcRect/>
          <a:stretch>
            <a:fillRect/>
          </a:stretch>
        </p:blipFill>
        <p:spPr bwMode="auto">
          <a:xfrm>
            <a:off x="0" y="6437795"/>
            <a:ext cx="9144000" cy="420205"/>
          </a:xfrm>
          <a:prstGeom prst="rect">
            <a:avLst/>
          </a:prstGeom>
          <a:noFill/>
          <a:ln w="9525">
            <a:noFill/>
            <a:miter lim="800000"/>
            <a:headEnd/>
            <a:tailEnd/>
          </a:ln>
        </p:spPr>
      </p:pic>
      <p:sp>
        <p:nvSpPr>
          <p:cNvPr id="7" name="Rektangel 6"/>
          <p:cNvSpPr/>
          <p:nvPr/>
        </p:nvSpPr>
        <p:spPr>
          <a:xfrm>
            <a:off x="3450540" y="5441665"/>
            <a:ext cx="5586722" cy="830997"/>
          </a:xfrm>
          <a:prstGeom prst="rect">
            <a:avLst/>
          </a:prstGeom>
        </p:spPr>
        <p:txBody>
          <a:bodyPr wrap="none">
            <a:spAutoFit/>
          </a:bodyPr>
          <a:lstStyle/>
          <a:p>
            <a:pPr algn="r"/>
            <a:r>
              <a:rPr lang="en-CA" dirty="0" smtClean="0"/>
              <a:t>Presenter: </a:t>
            </a:r>
          </a:p>
          <a:p>
            <a:pPr algn="r"/>
            <a:r>
              <a:rPr lang="en-CA" dirty="0" smtClean="0"/>
              <a:t>Fred Cummins, OMG BA SIG Co-Chairman</a:t>
            </a:r>
          </a:p>
          <a:p>
            <a:pPr algn="r"/>
            <a:r>
              <a:rPr lang="en-CA" dirty="0" smtClean="0"/>
              <a:t>Prof. Mark von Rosing, Global University Alliance Chairman</a:t>
            </a:r>
            <a:endParaRPr lang="en-GB" dirty="0"/>
          </a:p>
        </p:txBody>
      </p:sp>
      <p:sp>
        <p:nvSpPr>
          <p:cNvPr id="11" name="Title 10"/>
          <p:cNvSpPr>
            <a:spLocks noGrp="1"/>
          </p:cNvSpPr>
          <p:nvPr>
            <p:ph type="ctrTitle"/>
          </p:nvPr>
        </p:nvSpPr>
        <p:spPr>
          <a:xfrm>
            <a:off x="644111" y="3488429"/>
            <a:ext cx="6819900" cy="360099"/>
          </a:xfrm>
        </p:spPr>
        <p:txBody>
          <a:bodyPr/>
          <a:lstStyle/>
          <a:p>
            <a:r>
              <a:rPr lang="da-DK" dirty="0" smtClean="0"/>
              <a:t>Business Architecture research &amp; </a:t>
            </a:r>
            <a:r>
              <a:rPr lang="da-DK" dirty="0" err="1" smtClean="0"/>
              <a:t>overview</a:t>
            </a:r>
            <a:endParaRPr lang="da-DK"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a:xfrm>
            <a:off x="71438" y="79375"/>
            <a:ext cx="6896100" cy="841375"/>
          </a:xfrm>
        </p:spPr>
        <p:txBody>
          <a:bodyPr/>
          <a:lstStyle/>
          <a:p>
            <a:r>
              <a:rPr lang="da-DK" altLang="en-US">
                <a:ea typeface="MS PGothic" charset="-128"/>
              </a:rPr>
              <a:t>Security Architecture</a:t>
            </a:r>
          </a:p>
        </p:txBody>
      </p:sp>
      <p:pic>
        <p:nvPicPr>
          <p:cNvPr id="30723" name="Content Placeholder 3" descr="Benefits Chart - EA Current State 01-01.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5725" y="1927225"/>
            <a:ext cx="8963025" cy="3660775"/>
          </a:xfrm>
        </p:spPr>
      </p:pic>
      <p:sp>
        <p:nvSpPr>
          <p:cNvPr id="30724" name="Rectangle 3"/>
          <p:cNvSpPr>
            <a:spLocks noChangeArrowheads="1"/>
          </p:cNvSpPr>
          <p:nvPr/>
        </p:nvSpPr>
        <p:spPr bwMode="auto">
          <a:xfrm>
            <a:off x="3244850" y="3778250"/>
            <a:ext cx="5803900" cy="1327150"/>
          </a:xfrm>
          <a:prstGeom prst="rect">
            <a:avLst/>
          </a:prstGeom>
          <a:solidFill>
            <a:schemeClr val="bg1"/>
          </a:solidFill>
          <a:ln w="19050">
            <a:solidFill>
              <a:schemeClr val="bg1"/>
            </a:solidFill>
            <a:round/>
            <a:headEnd/>
            <a:tailEnd/>
          </a:ln>
        </p:spPr>
        <p:txBody>
          <a:bodyPr wrap="none" lIns="90000" tIns="46800" rIns="90000" bIns="46800" anchor="ctr"/>
          <a:lstStyle>
            <a:lvl1pPr marL="244475" indent="-244475">
              <a:spcBef>
                <a:spcPct val="75000"/>
              </a:spcBef>
              <a:buClr>
                <a:schemeClr val="tx1"/>
              </a:buClr>
              <a:buSzPct val="80000"/>
              <a:buFont typeface="Wingdings" charset="2"/>
              <a:defRPr>
                <a:solidFill>
                  <a:schemeClr val="tx1"/>
                </a:solidFill>
                <a:latin typeface="Arial" charset="0"/>
                <a:ea typeface="MS PGothic" charset="-128"/>
              </a:defRPr>
            </a:lvl1pPr>
            <a:lvl2pPr marL="742950" indent="-285750">
              <a:spcBef>
                <a:spcPct val="25000"/>
              </a:spcBef>
              <a:buClr>
                <a:srgbClr val="003264"/>
              </a:buClr>
              <a:buSzPct val="100000"/>
              <a:buFont typeface="Arial" charset="0"/>
              <a:buChar char="•"/>
              <a:defRPr>
                <a:solidFill>
                  <a:schemeClr val="tx1"/>
                </a:solidFill>
                <a:latin typeface="Arial" charset="0"/>
                <a:ea typeface="MS PGothic" charset="-128"/>
              </a:defRPr>
            </a:lvl2pPr>
            <a:lvl3pPr marL="1143000" indent="-228600">
              <a:spcBef>
                <a:spcPct val="25000"/>
              </a:spcBef>
              <a:buClr>
                <a:srgbClr val="003264"/>
              </a:buClr>
              <a:buSzPct val="100000"/>
              <a:buFont typeface="Arial" charset="0"/>
              <a:buChar char="•"/>
              <a:defRPr>
                <a:solidFill>
                  <a:schemeClr val="tx1"/>
                </a:solidFill>
                <a:latin typeface="Arial" charset="0"/>
                <a:ea typeface="MS PGothic" charset="-128"/>
              </a:defRPr>
            </a:lvl3pPr>
            <a:lvl4pPr marL="1600200" indent="-228600">
              <a:spcBef>
                <a:spcPct val="25000"/>
              </a:spcBef>
              <a:buClr>
                <a:srgbClr val="003264"/>
              </a:buClr>
              <a:buSzPct val="100000"/>
              <a:buFont typeface="Arial" charset="0"/>
              <a:buChar char="•"/>
              <a:defRPr>
                <a:solidFill>
                  <a:schemeClr val="tx1"/>
                </a:solidFill>
                <a:latin typeface="Arial" charset="0"/>
                <a:ea typeface="MS PGothic" charset="-128"/>
              </a:defRPr>
            </a:lvl4pPr>
            <a:lvl5pPr marL="2057400" indent="-228600">
              <a:spcBef>
                <a:spcPct val="15000"/>
              </a:spcBef>
              <a:buClr>
                <a:srgbClr val="003264"/>
              </a:buClr>
              <a:buSzPct val="100000"/>
              <a:buFont typeface="Arial" charset="0"/>
              <a:buChar char="•"/>
              <a:defRPr>
                <a:solidFill>
                  <a:schemeClr val="tx1"/>
                </a:solidFill>
                <a:latin typeface="Arial" charset="0"/>
                <a:ea typeface="MS PGothic" charset="-128"/>
              </a:defRPr>
            </a:lvl5pPr>
            <a:lvl6pPr marL="25146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6pPr>
            <a:lvl7pPr marL="29718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7pPr>
            <a:lvl8pPr marL="34290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8pPr>
            <a:lvl9pPr marL="38862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9pPr>
          </a:lstStyle>
          <a:p>
            <a:pPr eaLnBrk="1" hangingPunct="1">
              <a:spcBef>
                <a:spcPct val="0"/>
              </a:spcBef>
              <a:buClr>
                <a:schemeClr val="accent1"/>
              </a:buClr>
            </a:pPr>
            <a:endParaRPr lang="en-US" altLang="en-US"/>
          </a:p>
        </p:txBody>
      </p:sp>
      <p:sp>
        <p:nvSpPr>
          <p:cNvPr id="6" name="Rectangle 5"/>
          <p:cNvSpPr/>
          <p:nvPr/>
        </p:nvSpPr>
        <p:spPr>
          <a:xfrm>
            <a:off x="3594100" y="5446713"/>
            <a:ext cx="5470525" cy="461665"/>
          </a:xfrm>
          <a:prstGeom prst="rect">
            <a:avLst/>
          </a:prstGeom>
          <a:solidFill>
            <a:schemeClr val="bg1"/>
          </a:solidFill>
        </p:spPr>
        <p:txBody>
          <a:bodyPr>
            <a:spAutoFit/>
          </a:bodyPr>
          <a:lstStyle/>
          <a:p>
            <a:pPr algn="r" eaLnBrk="1" hangingPunct="1">
              <a:buClr>
                <a:schemeClr val="accent1"/>
              </a:buClr>
              <a:buSzPct val="80000"/>
              <a:buFont typeface="Wingdings" panose="05000000000000000000" pitchFamily="2" charset="2"/>
              <a:buNone/>
              <a:defRPr/>
            </a:pPr>
            <a:r>
              <a:rPr lang="da-DK" sz="800" dirty="0" smtClean="0">
                <a:solidFill>
                  <a:schemeClr val="tx1">
                    <a:lumMod val="65000"/>
                    <a:lumOff val="35000"/>
                  </a:schemeClr>
                </a:solidFill>
                <a:ea typeface="MS PGothic" panose="020B0600070205080204" pitchFamily="34" charset="-128"/>
              </a:rPr>
              <a:t>Source: Global </a:t>
            </a:r>
            <a:r>
              <a:rPr lang="da-DK" sz="800" dirty="0" err="1" smtClean="0">
                <a:solidFill>
                  <a:schemeClr val="tx1">
                    <a:lumMod val="65000"/>
                    <a:lumOff val="35000"/>
                  </a:schemeClr>
                </a:solidFill>
                <a:ea typeface="MS PGothic" panose="020B0600070205080204" pitchFamily="34" charset="-128"/>
              </a:rPr>
              <a:t>University</a:t>
            </a:r>
            <a:r>
              <a:rPr lang="da-DK" sz="800" dirty="0" smtClean="0">
                <a:solidFill>
                  <a:schemeClr val="tx1">
                    <a:lumMod val="65000"/>
                    <a:lumOff val="35000"/>
                  </a:schemeClr>
                </a:solidFill>
                <a:ea typeface="MS PGothic" panose="020B0600070205080204" pitchFamily="34" charset="-128"/>
              </a:rPr>
              <a:t> Alliance (FMI: </a:t>
            </a:r>
            <a:r>
              <a:rPr lang="da-DK" sz="800" dirty="0" err="1" smtClean="0">
                <a:solidFill>
                  <a:schemeClr val="tx1">
                    <a:lumMod val="65000"/>
                    <a:lumOff val="35000"/>
                  </a:schemeClr>
                </a:solidFill>
                <a:ea typeface="MS PGothic" panose="020B0600070205080204" pitchFamily="34" charset="-128"/>
              </a:rPr>
              <a:t>www.globaluniversityalliance.net</a:t>
            </a:r>
            <a:r>
              <a:rPr lang="da-DK" sz="800" dirty="0" smtClean="0">
                <a:solidFill>
                  <a:schemeClr val="tx1">
                    <a:lumMod val="65000"/>
                    <a:lumOff val="35000"/>
                  </a:schemeClr>
                </a:solidFill>
                <a:ea typeface="MS PGothic" panose="020B0600070205080204" pitchFamily="34" charset="-128"/>
              </a:rPr>
              <a:t>/research-</a:t>
            </a:r>
            <a:r>
              <a:rPr lang="da-DK" sz="800" dirty="0" err="1" smtClean="0">
                <a:solidFill>
                  <a:schemeClr val="tx1">
                    <a:lumMod val="65000"/>
                    <a:lumOff val="35000"/>
                  </a:schemeClr>
                </a:solidFill>
                <a:ea typeface="MS PGothic" panose="020B0600070205080204" pitchFamily="34" charset="-128"/>
              </a:rPr>
              <a:t>areas</a:t>
            </a:r>
            <a:r>
              <a:rPr lang="da-DK" sz="800" dirty="0" smtClean="0">
                <a:solidFill>
                  <a:schemeClr val="tx1">
                    <a:lumMod val="65000"/>
                    <a:lumOff val="35000"/>
                  </a:schemeClr>
                </a:solidFill>
                <a:ea typeface="MS PGothic" panose="020B0600070205080204" pitchFamily="34" charset="-128"/>
              </a:rPr>
              <a:t>/business-architecture-research/)</a:t>
            </a:r>
            <a:endParaRPr lang="en-US" sz="800" dirty="0">
              <a:solidFill>
                <a:schemeClr val="tx1">
                  <a:lumMod val="65000"/>
                  <a:lumOff val="35000"/>
                </a:schemeClr>
              </a:solidFill>
              <a:ea typeface="MS PGothic" panose="020B0600070205080204" pitchFamily="34" charset="-128"/>
            </a:endParaRPr>
          </a:p>
          <a:p>
            <a:pPr algn="r" eaLnBrk="1" hangingPunct="1">
              <a:buClr>
                <a:schemeClr val="accent1"/>
              </a:buClr>
              <a:buSzPct val="80000"/>
              <a:buFont typeface="Wingdings" panose="05000000000000000000" pitchFamily="2" charset="2"/>
              <a:buNone/>
              <a:defRPr/>
            </a:pPr>
            <a:r>
              <a:rPr lang="en-US" sz="800" dirty="0">
                <a:solidFill>
                  <a:schemeClr val="tx1">
                    <a:lumMod val="65000"/>
                    <a:lumOff val="35000"/>
                  </a:schemeClr>
                </a:solidFill>
                <a:ea typeface="MS PGothic" panose="020B0600070205080204" pitchFamily="34" charset="-128"/>
              </a:rPr>
              <a:t>Business &amp; EA Research: 1765 CEOs and 2936 business leaders </a:t>
            </a:r>
            <a:r>
              <a:rPr lang="da-DK" sz="800" dirty="0" err="1">
                <a:solidFill>
                  <a:schemeClr val="tx1">
                    <a:lumMod val="65000"/>
                    <a:lumOff val="35000"/>
                  </a:schemeClr>
                </a:solidFill>
                <a:ea typeface="MS PGothic" panose="020B0600070205080204" pitchFamily="34" charset="-128"/>
              </a:rPr>
              <a:t>representing</a:t>
            </a:r>
            <a:r>
              <a:rPr lang="da-DK" sz="800" dirty="0">
                <a:solidFill>
                  <a:schemeClr val="tx1">
                    <a:lumMod val="65000"/>
                    <a:lumOff val="35000"/>
                  </a:schemeClr>
                </a:solidFill>
                <a:ea typeface="MS PGothic" panose="020B0600070205080204" pitchFamily="34" charset="-128"/>
              </a:rPr>
              <a:t> all major </a:t>
            </a:r>
            <a:r>
              <a:rPr lang="da-DK" sz="800" dirty="0" err="1">
                <a:solidFill>
                  <a:schemeClr val="tx1">
                    <a:lumMod val="65000"/>
                    <a:lumOff val="35000"/>
                  </a:schemeClr>
                </a:solidFill>
                <a:ea typeface="MS PGothic" panose="020B0600070205080204" pitchFamily="34" charset="-128"/>
              </a:rPr>
              <a:t>countries</a:t>
            </a:r>
            <a:endParaRPr lang="en-US" sz="800" dirty="0">
              <a:solidFill>
                <a:schemeClr val="tx1">
                  <a:lumMod val="65000"/>
                  <a:lumOff val="35000"/>
                </a:schemeClr>
              </a:solidFill>
              <a:ea typeface="MS PGothic" panose="020B0600070205080204" pitchFamily="34" charset="-128"/>
            </a:endParaRPr>
          </a:p>
        </p:txBody>
      </p:sp>
    </p:spTree>
    <p:extLst>
      <p:ext uri="{BB962C8B-B14F-4D97-AF65-F5344CB8AC3E}">
        <p14:creationId xmlns:p14="http://schemas.microsoft.com/office/powerpoint/2010/main" val="10182644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a:xfrm>
            <a:off x="71438" y="79375"/>
            <a:ext cx="6896100" cy="841375"/>
          </a:xfrm>
        </p:spPr>
        <p:txBody>
          <a:bodyPr/>
          <a:lstStyle/>
          <a:p>
            <a:r>
              <a:rPr lang="da-DK" altLang="en-US">
                <a:ea typeface="MS PGothic" charset="-128"/>
              </a:rPr>
              <a:t>Application Architecture</a:t>
            </a:r>
          </a:p>
        </p:txBody>
      </p:sp>
      <p:pic>
        <p:nvPicPr>
          <p:cNvPr id="31747" name="Content Placeholder 3" descr="Benefits Chart - EA Current State 01-01.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5725" y="1927225"/>
            <a:ext cx="8963025" cy="3660775"/>
          </a:xfrm>
        </p:spPr>
      </p:pic>
      <p:sp>
        <p:nvSpPr>
          <p:cNvPr id="31748" name="Rectangle 3"/>
          <p:cNvSpPr>
            <a:spLocks noChangeArrowheads="1"/>
          </p:cNvSpPr>
          <p:nvPr/>
        </p:nvSpPr>
        <p:spPr bwMode="auto">
          <a:xfrm>
            <a:off x="3244850" y="4127500"/>
            <a:ext cx="5803900" cy="1047750"/>
          </a:xfrm>
          <a:prstGeom prst="rect">
            <a:avLst/>
          </a:prstGeom>
          <a:solidFill>
            <a:schemeClr val="bg1"/>
          </a:solidFill>
          <a:ln w="19050">
            <a:solidFill>
              <a:schemeClr val="bg1"/>
            </a:solidFill>
            <a:round/>
            <a:headEnd/>
            <a:tailEnd/>
          </a:ln>
        </p:spPr>
        <p:txBody>
          <a:bodyPr wrap="none" lIns="90000" tIns="46800" rIns="90000" bIns="46800" anchor="ctr"/>
          <a:lstStyle>
            <a:lvl1pPr marL="244475" indent="-244475">
              <a:spcBef>
                <a:spcPct val="75000"/>
              </a:spcBef>
              <a:buClr>
                <a:schemeClr val="tx1"/>
              </a:buClr>
              <a:buSzPct val="80000"/>
              <a:buFont typeface="Wingdings" charset="2"/>
              <a:defRPr>
                <a:solidFill>
                  <a:schemeClr val="tx1"/>
                </a:solidFill>
                <a:latin typeface="Arial" charset="0"/>
                <a:ea typeface="MS PGothic" charset="-128"/>
              </a:defRPr>
            </a:lvl1pPr>
            <a:lvl2pPr marL="742950" indent="-285750">
              <a:spcBef>
                <a:spcPct val="25000"/>
              </a:spcBef>
              <a:buClr>
                <a:srgbClr val="003264"/>
              </a:buClr>
              <a:buSzPct val="100000"/>
              <a:buFont typeface="Arial" charset="0"/>
              <a:buChar char="•"/>
              <a:defRPr>
                <a:solidFill>
                  <a:schemeClr val="tx1"/>
                </a:solidFill>
                <a:latin typeface="Arial" charset="0"/>
                <a:ea typeface="MS PGothic" charset="-128"/>
              </a:defRPr>
            </a:lvl2pPr>
            <a:lvl3pPr marL="1143000" indent="-228600">
              <a:spcBef>
                <a:spcPct val="25000"/>
              </a:spcBef>
              <a:buClr>
                <a:srgbClr val="003264"/>
              </a:buClr>
              <a:buSzPct val="100000"/>
              <a:buFont typeface="Arial" charset="0"/>
              <a:buChar char="•"/>
              <a:defRPr>
                <a:solidFill>
                  <a:schemeClr val="tx1"/>
                </a:solidFill>
                <a:latin typeface="Arial" charset="0"/>
                <a:ea typeface="MS PGothic" charset="-128"/>
              </a:defRPr>
            </a:lvl3pPr>
            <a:lvl4pPr marL="1600200" indent="-228600">
              <a:spcBef>
                <a:spcPct val="25000"/>
              </a:spcBef>
              <a:buClr>
                <a:srgbClr val="003264"/>
              </a:buClr>
              <a:buSzPct val="100000"/>
              <a:buFont typeface="Arial" charset="0"/>
              <a:buChar char="•"/>
              <a:defRPr>
                <a:solidFill>
                  <a:schemeClr val="tx1"/>
                </a:solidFill>
                <a:latin typeface="Arial" charset="0"/>
                <a:ea typeface="MS PGothic" charset="-128"/>
              </a:defRPr>
            </a:lvl4pPr>
            <a:lvl5pPr marL="2057400" indent="-228600">
              <a:spcBef>
                <a:spcPct val="15000"/>
              </a:spcBef>
              <a:buClr>
                <a:srgbClr val="003264"/>
              </a:buClr>
              <a:buSzPct val="100000"/>
              <a:buFont typeface="Arial" charset="0"/>
              <a:buChar char="•"/>
              <a:defRPr>
                <a:solidFill>
                  <a:schemeClr val="tx1"/>
                </a:solidFill>
                <a:latin typeface="Arial" charset="0"/>
                <a:ea typeface="MS PGothic" charset="-128"/>
              </a:defRPr>
            </a:lvl5pPr>
            <a:lvl6pPr marL="25146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6pPr>
            <a:lvl7pPr marL="29718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7pPr>
            <a:lvl8pPr marL="34290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8pPr>
            <a:lvl9pPr marL="38862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9pPr>
          </a:lstStyle>
          <a:p>
            <a:pPr eaLnBrk="1" hangingPunct="1">
              <a:spcBef>
                <a:spcPct val="0"/>
              </a:spcBef>
              <a:buClr>
                <a:schemeClr val="accent1"/>
              </a:buClr>
            </a:pPr>
            <a:endParaRPr lang="en-US" altLang="en-US"/>
          </a:p>
        </p:txBody>
      </p:sp>
      <p:sp>
        <p:nvSpPr>
          <p:cNvPr id="6" name="Rectangle 5"/>
          <p:cNvSpPr/>
          <p:nvPr/>
        </p:nvSpPr>
        <p:spPr>
          <a:xfrm>
            <a:off x="3594100" y="5446713"/>
            <a:ext cx="5470525" cy="461665"/>
          </a:xfrm>
          <a:prstGeom prst="rect">
            <a:avLst/>
          </a:prstGeom>
          <a:solidFill>
            <a:schemeClr val="bg1"/>
          </a:solidFill>
        </p:spPr>
        <p:txBody>
          <a:bodyPr>
            <a:spAutoFit/>
          </a:bodyPr>
          <a:lstStyle/>
          <a:p>
            <a:pPr algn="r" eaLnBrk="1" hangingPunct="1">
              <a:buClr>
                <a:schemeClr val="accent1"/>
              </a:buClr>
              <a:buSzPct val="80000"/>
              <a:buFont typeface="Wingdings" panose="05000000000000000000" pitchFamily="2" charset="2"/>
              <a:buNone/>
              <a:defRPr/>
            </a:pPr>
            <a:r>
              <a:rPr lang="da-DK" sz="800" dirty="0" smtClean="0">
                <a:solidFill>
                  <a:schemeClr val="tx1">
                    <a:lumMod val="65000"/>
                    <a:lumOff val="35000"/>
                  </a:schemeClr>
                </a:solidFill>
                <a:ea typeface="MS PGothic" panose="020B0600070205080204" pitchFamily="34" charset="-128"/>
              </a:rPr>
              <a:t>Source: Global </a:t>
            </a:r>
            <a:r>
              <a:rPr lang="da-DK" sz="800" dirty="0" err="1" smtClean="0">
                <a:solidFill>
                  <a:schemeClr val="tx1">
                    <a:lumMod val="65000"/>
                    <a:lumOff val="35000"/>
                  </a:schemeClr>
                </a:solidFill>
                <a:ea typeface="MS PGothic" panose="020B0600070205080204" pitchFamily="34" charset="-128"/>
              </a:rPr>
              <a:t>University</a:t>
            </a:r>
            <a:r>
              <a:rPr lang="da-DK" sz="800" dirty="0" smtClean="0">
                <a:solidFill>
                  <a:schemeClr val="tx1">
                    <a:lumMod val="65000"/>
                    <a:lumOff val="35000"/>
                  </a:schemeClr>
                </a:solidFill>
                <a:ea typeface="MS PGothic" panose="020B0600070205080204" pitchFamily="34" charset="-128"/>
              </a:rPr>
              <a:t> Alliance (FMI: </a:t>
            </a:r>
            <a:r>
              <a:rPr lang="da-DK" sz="800" dirty="0" err="1" smtClean="0">
                <a:solidFill>
                  <a:schemeClr val="tx1">
                    <a:lumMod val="65000"/>
                    <a:lumOff val="35000"/>
                  </a:schemeClr>
                </a:solidFill>
                <a:ea typeface="MS PGothic" panose="020B0600070205080204" pitchFamily="34" charset="-128"/>
              </a:rPr>
              <a:t>www.globaluniversityalliance.net</a:t>
            </a:r>
            <a:r>
              <a:rPr lang="da-DK" sz="800" dirty="0" smtClean="0">
                <a:solidFill>
                  <a:schemeClr val="tx1">
                    <a:lumMod val="65000"/>
                    <a:lumOff val="35000"/>
                  </a:schemeClr>
                </a:solidFill>
                <a:ea typeface="MS PGothic" panose="020B0600070205080204" pitchFamily="34" charset="-128"/>
              </a:rPr>
              <a:t>/research-</a:t>
            </a:r>
            <a:r>
              <a:rPr lang="da-DK" sz="800" dirty="0" err="1" smtClean="0">
                <a:solidFill>
                  <a:schemeClr val="tx1">
                    <a:lumMod val="65000"/>
                    <a:lumOff val="35000"/>
                  </a:schemeClr>
                </a:solidFill>
                <a:ea typeface="MS PGothic" panose="020B0600070205080204" pitchFamily="34" charset="-128"/>
              </a:rPr>
              <a:t>areas</a:t>
            </a:r>
            <a:r>
              <a:rPr lang="da-DK" sz="800" dirty="0" smtClean="0">
                <a:solidFill>
                  <a:schemeClr val="tx1">
                    <a:lumMod val="65000"/>
                    <a:lumOff val="35000"/>
                  </a:schemeClr>
                </a:solidFill>
                <a:ea typeface="MS PGothic" panose="020B0600070205080204" pitchFamily="34" charset="-128"/>
              </a:rPr>
              <a:t>/business-architecture-research/)</a:t>
            </a:r>
            <a:endParaRPr lang="en-US" sz="800" dirty="0">
              <a:solidFill>
                <a:schemeClr val="tx1">
                  <a:lumMod val="65000"/>
                  <a:lumOff val="35000"/>
                </a:schemeClr>
              </a:solidFill>
              <a:ea typeface="MS PGothic" panose="020B0600070205080204" pitchFamily="34" charset="-128"/>
            </a:endParaRPr>
          </a:p>
          <a:p>
            <a:pPr algn="r" eaLnBrk="1" hangingPunct="1">
              <a:buClr>
                <a:schemeClr val="accent1"/>
              </a:buClr>
              <a:buSzPct val="80000"/>
              <a:buFont typeface="Wingdings" panose="05000000000000000000" pitchFamily="2" charset="2"/>
              <a:buNone/>
              <a:defRPr/>
            </a:pPr>
            <a:r>
              <a:rPr lang="en-US" sz="800" dirty="0">
                <a:solidFill>
                  <a:schemeClr val="tx1">
                    <a:lumMod val="65000"/>
                    <a:lumOff val="35000"/>
                  </a:schemeClr>
                </a:solidFill>
                <a:ea typeface="MS PGothic" panose="020B0600070205080204" pitchFamily="34" charset="-128"/>
              </a:rPr>
              <a:t>Business &amp; EA Research: 1765 CEOs and 2936 business leaders </a:t>
            </a:r>
            <a:r>
              <a:rPr lang="da-DK" sz="800" dirty="0" err="1">
                <a:solidFill>
                  <a:schemeClr val="tx1">
                    <a:lumMod val="65000"/>
                    <a:lumOff val="35000"/>
                  </a:schemeClr>
                </a:solidFill>
                <a:ea typeface="MS PGothic" panose="020B0600070205080204" pitchFamily="34" charset="-128"/>
              </a:rPr>
              <a:t>representing</a:t>
            </a:r>
            <a:r>
              <a:rPr lang="da-DK" sz="800" dirty="0">
                <a:solidFill>
                  <a:schemeClr val="tx1">
                    <a:lumMod val="65000"/>
                    <a:lumOff val="35000"/>
                  </a:schemeClr>
                </a:solidFill>
                <a:ea typeface="MS PGothic" panose="020B0600070205080204" pitchFamily="34" charset="-128"/>
              </a:rPr>
              <a:t> all major </a:t>
            </a:r>
            <a:r>
              <a:rPr lang="da-DK" sz="800" dirty="0" err="1">
                <a:solidFill>
                  <a:schemeClr val="tx1">
                    <a:lumMod val="65000"/>
                    <a:lumOff val="35000"/>
                  </a:schemeClr>
                </a:solidFill>
                <a:ea typeface="MS PGothic" panose="020B0600070205080204" pitchFamily="34" charset="-128"/>
              </a:rPr>
              <a:t>countries</a:t>
            </a:r>
            <a:endParaRPr lang="en-US" sz="800" dirty="0">
              <a:solidFill>
                <a:schemeClr val="tx1">
                  <a:lumMod val="65000"/>
                  <a:lumOff val="35000"/>
                </a:schemeClr>
              </a:solidFill>
              <a:ea typeface="MS PGothic" panose="020B0600070205080204" pitchFamily="34" charset="-128"/>
            </a:endParaRPr>
          </a:p>
        </p:txBody>
      </p:sp>
    </p:spTree>
    <p:extLst>
      <p:ext uri="{BB962C8B-B14F-4D97-AF65-F5344CB8AC3E}">
        <p14:creationId xmlns:p14="http://schemas.microsoft.com/office/powerpoint/2010/main" val="6742013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p:cNvSpPr>
            <a:spLocks noGrp="1"/>
          </p:cNvSpPr>
          <p:nvPr>
            <p:ph type="title"/>
          </p:nvPr>
        </p:nvSpPr>
        <p:spPr>
          <a:xfrm>
            <a:off x="71438" y="79375"/>
            <a:ext cx="6896100" cy="841375"/>
          </a:xfrm>
        </p:spPr>
        <p:txBody>
          <a:bodyPr/>
          <a:lstStyle/>
          <a:p>
            <a:r>
              <a:rPr lang="da-DK" altLang="en-US">
                <a:ea typeface="MS PGothic" charset="-128"/>
              </a:rPr>
              <a:t>Integration Architecture</a:t>
            </a:r>
          </a:p>
        </p:txBody>
      </p:sp>
      <p:pic>
        <p:nvPicPr>
          <p:cNvPr id="32771" name="Content Placeholder 3" descr="Benefits Chart - EA Current State 01-01.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5725" y="1927225"/>
            <a:ext cx="8963025" cy="3660775"/>
          </a:xfrm>
        </p:spPr>
      </p:pic>
      <p:sp>
        <p:nvSpPr>
          <p:cNvPr id="32772" name="Rectangle 3"/>
          <p:cNvSpPr>
            <a:spLocks noChangeArrowheads="1"/>
          </p:cNvSpPr>
          <p:nvPr/>
        </p:nvSpPr>
        <p:spPr bwMode="auto">
          <a:xfrm>
            <a:off x="3244850" y="4476750"/>
            <a:ext cx="5803900" cy="698500"/>
          </a:xfrm>
          <a:prstGeom prst="rect">
            <a:avLst/>
          </a:prstGeom>
          <a:solidFill>
            <a:schemeClr val="bg1"/>
          </a:solidFill>
          <a:ln w="19050">
            <a:solidFill>
              <a:schemeClr val="bg1"/>
            </a:solidFill>
            <a:round/>
            <a:headEnd/>
            <a:tailEnd/>
          </a:ln>
        </p:spPr>
        <p:txBody>
          <a:bodyPr wrap="none" lIns="90000" tIns="46800" rIns="90000" bIns="46800" anchor="ctr"/>
          <a:lstStyle>
            <a:lvl1pPr marL="244475" indent="-244475">
              <a:spcBef>
                <a:spcPct val="75000"/>
              </a:spcBef>
              <a:buClr>
                <a:schemeClr val="tx1"/>
              </a:buClr>
              <a:buSzPct val="80000"/>
              <a:buFont typeface="Wingdings" charset="2"/>
              <a:defRPr>
                <a:solidFill>
                  <a:schemeClr val="tx1"/>
                </a:solidFill>
                <a:latin typeface="Arial" charset="0"/>
                <a:ea typeface="MS PGothic" charset="-128"/>
              </a:defRPr>
            </a:lvl1pPr>
            <a:lvl2pPr marL="742950" indent="-285750">
              <a:spcBef>
                <a:spcPct val="25000"/>
              </a:spcBef>
              <a:buClr>
                <a:srgbClr val="003264"/>
              </a:buClr>
              <a:buSzPct val="100000"/>
              <a:buFont typeface="Arial" charset="0"/>
              <a:buChar char="•"/>
              <a:defRPr>
                <a:solidFill>
                  <a:schemeClr val="tx1"/>
                </a:solidFill>
                <a:latin typeface="Arial" charset="0"/>
                <a:ea typeface="MS PGothic" charset="-128"/>
              </a:defRPr>
            </a:lvl2pPr>
            <a:lvl3pPr marL="1143000" indent="-228600">
              <a:spcBef>
                <a:spcPct val="25000"/>
              </a:spcBef>
              <a:buClr>
                <a:srgbClr val="003264"/>
              </a:buClr>
              <a:buSzPct val="100000"/>
              <a:buFont typeface="Arial" charset="0"/>
              <a:buChar char="•"/>
              <a:defRPr>
                <a:solidFill>
                  <a:schemeClr val="tx1"/>
                </a:solidFill>
                <a:latin typeface="Arial" charset="0"/>
                <a:ea typeface="MS PGothic" charset="-128"/>
              </a:defRPr>
            </a:lvl3pPr>
            <a:lvl4pPr marL="1600200" indent="-228600">
              <a:spcBef>
                <a:spcPct val="25000"/>
              </a:spcBef>
              <a:buClr>
                <a:srgbClr val="003264"/>
              </a:buClr>
              <a:buSzPct val="100000"/>
              <a:buFont typeface="Arial" charset="0"/>
              <a:buChar char="•"/>
              <a:defRPr>
                <a:solidFill>
                  <a:schemeClr val="tx1"/>
                </a:solidFill>
                <a:latin typeface="Arial" charset="0"/>
                <a:ea typeface="MS PGothic" charset="-128"/>
              </a:defRPr>
            </a:lvl4pPr>
            <a:lvl5pPr marL="2057400" indent="-228600">
              <a:spcBef>
                <a:spcPct val="15000"/>
              </a:spcBef>
              <a:buClr>
                <a:srgbClr val="003264"/>
              </a:buClr>
              <a:buSzPct val="100000"/>
              <a:buFont typeface="Arial" charset="0"/>
              <a:buChar char="•"/>
              <a:defRPr>
                <a:solidFill>
                  <a:schemeClr val="tx1"/>
                </a:solidFill>
                <a:latin typeface="Arial" charset="0"/>
                <a:ea typeface="MS PGothic" charset="-128"/>
              </a:defRPr>
            </a:lvl5pPr>
            <a:lvl6pPr marL="25146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6pPr>
            <a:lvl7pPr marL="29718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7pPr>
            <a:lvl8pPr marL="34290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8pPr>
            <a:lvl9pPr marL="38862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9pPr>
          </a:lstStyle>
          <a:p>
            <a:pPr eaLnBrk="1" hangingPunct="1">
              <a:spcBef>
                <a:spcPct val="0"/>
              </a:spcBef>
              <a:buClr>
                <a:schemeClr val="accent1"/>
              </a:buClr>
            </a:pPr>
            <a:endParaRPr lang="en-US" altLang="en-US"/>
          </a:p>
        </p:txBody>
      </p:sp>
      <p:sp>
        <p:nvSpPr>
          <p:cNvPr id="6" name="Rectangle 5"/>
          <p:cNvSpPr/>
          <p:nvPr/>
        </p:nvSpPr>
        <p:spPr>
          <a:xfrm>
            <a:off x="3594100" y="5446713"/>
            <a:ext cx="5470525" cy="461665"/>
          </a:xfrm>
          <a:prstGeom prst="rect">
            <a:avLst/>
          </a:prstGeom>
          <a:solidFill>
            <a:schemeClr val="bg1"/>
          </a:solidFill>
        </p:spPr>
        <p:txBody>
          <a:bodyPr>
            <a:spAutoFit/>
          </a:bodyPr>
          <a:lstStyle/>
          <a:p>
            <a:pPr algn="r" eaLnBrk="1" hangingPunct="1">
              <a:buClr>
                <a:schemeClr val="accent1"/>
              </a:buClr>
              <a:buSzPct val="80000"/>
              <a:buFont typeface="Wingdings" panose="05000000000000000000" pitchFamily="2" charset="2"/>
              <a:buNone/>
              <a:defRPr/>
            </a:pPr>
            <a:r>
              <a:rPr lang="da-DK" sz="800" dirty="0" smtClean="0">
                <a:solidFill>
                  <a:schemeClr val="tx1">
                    <a:lumMod val="65000"/>
                    <a:lumOff val="35000"/>
                  </a:schemeClr>
                </a:solidFill>
                <a:ea typeface="MS PGothic" panose="020B0600070205080204" pitchFamily="34" charset="-128"/>
              </a:rPr>
              <a:t>Source: Global </a:t>
            </a:r>
            <a:r>
              <a:rPr lang="da-DK" sz="800" dirty="0" err="1" smtClean="0">
                <a:solidFill>
                  <a:schemeClr val="tx1">
                    <a:lumMod val="65000"/>
                    <a:lumOff val="35000"/>
                  </a:schemeClr>
                </a:solidFill>
                <a:ea typeface="MS PGothic" panose="020B0600070205080204" pitchFamily="34" charset="-128"/>
              </a:rPr>
              <a:t>University</a:t>
            </a:r>
            <a:r>
              <a:rPr lang="da-DK" sz="800" dirty="0" smtClean="0">
                <a:solidFill>
                  <a:schemeClr val="tx1">
                    <a:lumMod val="65000"/>
                    <a:lumOff val="35000"/>
                  </a:schemeClr>
                </a:solidFill>
                <a:ea typeface="MS PGothic" panose="020B0600070205080204" pitchFamily="34" charset="-128"/>
              </a:rPr>
              <a:t> Alliance (FMI: </a:t>
            </a:r>
            <a:r>
              <a:rPr lang="da-DK" sz="800" dirty="0" err="1" smtClean="0">
                <a:solidFill>
                  <a:schemeClr val="tx1">
                    <a:lumMod val="65000"/>
                    <a:lumOff val="35000"/>
                  </a:schemeClr>
                </a:solidFill>
                <a:ea typeface="MS PGothic" panose="020B0600070205080204" pitchFamily="34" charset="-128"/>
              </a:rPr>
              <a:t>www.globaluniversityalliance.net</a:t>
            </a:r>
            <a:r>
              <a:rPr lang="da-DK" sz="800" dirty="0" smtClean="0">
                <a:solidFill>
                  <a:schemeClr val="tx1">
                    <a:lumMod val="65000"/>
                    <a:lumOff val="35000"/>
                  </a:schemeClr>
                </a:solidFill>
                <a:ea typeface="MS PGothic" panose="020B0600070205080204" pitchFamily="34" charset="-128"/>
              </a:rPr>
              <a:t>/research-</a:t>
            </a:r>
            <a:r>
              <a:rPr lang="da-DK" sz="800" dirty="0" err="1" smtClean="0">
                <a:solidFill>
                  <a:schemeClr val="tx1">
                    <a:lumMod val="65000"/>
                    <a:lumOff val="35000"/>
                  </a:schemeClr>
                </a:solidFill>
                <a:ea typeface="MS PGothic" panose="020B0600070205080204" pitchFamily="34" charset="-128"/>
              </a:rPr>
              <a:t>areas</a:t>
            </a:r>
            <a:r>
              <a:rPr lang="da-DK" sz="800" dirty="0" smtClean="0">
                <a:solidFill>
                  <a:schemeClr val="tx1">
                    <a:lumMod val="65000"/>
                    <a:lumOff val="35000"/>
                  </a:schemeClr>
                </a:solidFill>
                <a:ea typeface="MS PGothic" panose="020B0600070205080204" pitchFamily="34" charset="-128"/>
              </a:rPr>
              <a:t>/business-architecture-research/)</a:t>
            </a:r>
            <a:endParaRPr lang="en-US" sz="800" dirty="0">
              <a:solidFill>
                <a:schemeClr val="tx1">
                  <a:lumMod val="65000"/>
                  <a:lumOff val="35000"/>
                </a:schemeClr>
              </a:solidFill>
              <a:ea typeface="MS PGothic" panose="020B0600070205080204" pitchFamily="34" charset="-128"/>
            </a:endParaRPr>
          </a:p>
          <a:p>
            <a:pPr algn="r" eaLnBrk="1" hangingPunct="1">
              <a:buClr>
                <a:schemeClr val="accent1"/>
              </a:buClr>
              <a:buSzPct val="80000"/>
              <a:buFont typeface="Wingdings" panose="05000000000000000000" pitchFamily="2" charset="2"/>
              <a:buNone/>
              <a:defRPr/>
            </a:pPr>
            <a:r>
              <a:rPr lang="en-US" sz="800" dirty="0">
                <a:solidFill>
                  <a:schemeClr val="tx1">
                    <a:lumMod val="65000"/>
                    <a:lumOff val="35000"/>
                  </a:schemeClr>
                </a:solidFill>
                <a:ea typeface="MS PGothic" panose="020B0600070205080204" pitchFamily="34" charset="-128"/>
              </a:rPr>
              <a:t>Business &amp; EA Research: 1765 CEOs and 2936 business leaders </a:t>
            </a:r>
            <a:r>
              <a:rPr lang="da-DK" sz="800" dirty="0" err="1">
                <a:solidFill>
                  <a:schemeClr val="tx1">
                    <a:lumMod val="65000"/>
                    <a:lumOff val="35000"/>
                  </a:schemeClr>
                </a:solidFill>
                <a:ea typeface="MS PGothic" panose="020B0600070205080204" pitchFamily="34" charset="-128"/>
              </a:rPr>
              <a:t>representing</a:t>
            </a:r>
            <a:r>
              <a:rPr lang="da-DK" sz="800" dirty="0">
                <a:solidFill>
                  <a:schemeClr val="tx1">
                    <a:lumMod val="65000"/>
                    <a:lumOff val="35000"/>
                  </a:schemeClr>
                </a:solidFill>
                <a:ea typeface="MS PGothic" panose="020B0600070205080204" pitchFamily="34" charset="-128"/>
              </a:rPr>
              <a:t> all major </a:t>
            </a:r>
            <a:r>
              <a:rPr lang="da-DK" sz="800" dirty="0" err="1">
                <a:solidFill>
                  <a:schemeClr val="tx1">
                    <a:lumMod val="65000"/>
                    <a:lumOff val="35000"/>
                  </a:schemeClr>
                </a:solidFill>
                <a:ea typeface="MS PGothic" panose="020B0600070205080204" pitchFamily="34" charset="-128"/>
              </a:rPr>
              <a:t>countries</a:t>
            </a:r>
            <a:endParaRPr lang="en-US" sz="800" dirty="0">
              <a:solidFill>
                <a:schemeClr val="tx1">
                  <a:lumMod val="65000"/>
                  <a:lumOff val="35000"/>
                </a:schemeClr>
              </a:solidFill>
              <a:ea typeface="MS PGothic" panose="020B0600070205080204" pitchFamily="34" charset="-128"/>
            </a:endParaRPr>
          </a:p>
        </p:txBody>
      </p:sp>
    </p:spTree>
    <p:extLst>
      <p:ext uri="{BB962C8B-B14F-4D97-AF65-F5344CB8AC3E}">
        <p14:creationId xmlns:p14="http://schemas.microsoft.com/office/powerpoint/2010/main" val="11780149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p:cNvSpPr>
            <a:spLocks noGrp="1"/>
          </p:cNvSpPr>
          <p:nvPr>
            <p:ph type="title"/>
          </p:nvPr>
        </p:nvSpPr>
        <p:spPr>
          <a:xfrm>
            <a:off x="71438" y="79375"/>
            <a:ext cx="6896100" cy="841375"/>
          </a:xfrm>
        </p:spPr>
        <p:txBody>
          <a:bodyPr/>
          <a:lstStyle/>
          <a:p>
            <a:r>
              <a:rPr lang="da-DK" altLang="en-US">
                <a:ea typeface="MS PGothic" charset="-128"/>
              </a:rPr>
              <a:t>Information Architecture</a:t>
            </a:r>
          </a:p>
        </p:txBody>
      </p:sp>
      <p:pic>
        <p:nvPicPr>
          <p:cNvPr id="33795" name="Content Placeholder 3" descr="Benefits Chart - EA Current State 01-01.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5725" y="1927225"/>
            <a:ext cx="8963025" cy="3660775"/>
          </a:xfrm>
        </p:spPr>
      </p:pic>
      <p:sp>
        <p:nvSpPr>
          <p:cNvPr id="33796" name="Rectangle 3"/>
          <p:cNvSpPr>
            <a:spLocks noChangeArrowheads="1"/>
          </p:cNvSpPr>
          <p:nvPr/>
        </p:nvSpPr>
        <p:spPr bwMode="auto">
          <a:xfrm>
            <a:off x="3244850" y="4756150"/>
            <a:ext cx="5803900" cy="349250"/>
          </a:xfrm>
          <a:prstGeom prst="rect">
            <a:avLst/>
          </a:prstGeom>
          <a:solidFill>
            <a:schemeClr val="bg1"/>
          </a:solidFill>
          <a:ln w="19050">
            <a:solidFill>
              <a:schemeClr val="bg1"/>
            </a:solidFill>
            <a:round/>
            <a:headEnd/>
            <a:tailEnd/>
          </a:ln>
        </p:spPr>
        <p:txBody>
          <a:bodyPr wrap="none" lIns="90000" tIns="46800" rIns="90000" bIns="46800" anchor="ctr"/>
          <a:lstStyle>
            <a:lvl1pPr marL="244475" indent="-244475">
              <a:spcBef>
                <a:spcPct val="75000"/>
              </a:spcBef>
              <a:buClr>
                <a:schemeClr val="tx1"/>
              </a:buClr>
              <a:buSzPct val="80000"/>
              <a:buFont typeface="Wingdings" charset="2"/>
              <a:defRPr>
                <a:solidFill>
                  <a:schemeClr val="tx1"/>
                </a:solidFill>
                <a:latin typeface="Arial" charset="0"/>
                <a:ea typeface="MS PGothic" charset="-128"/>
              </a:defRPr>
            </a:lvl1pPr>
            <a:lvl2pPr marL="742950" indent="-285750">
              <a:spcBef>
                <a:spcPct val="25000"/>
              </a:spcBef>
              <a:buClr>
                <a:srgbClr val="003264"/>
              </a:buClr>
              <a:buSzPct val="100000"/>
              <a:buFont typeface="Arial" charset="0"/>
              <a:buChar char="•"/>
              <a:defRPr>
                <a:solidFill>
                  <a:schemeClr val="tx1"/>
                </a:solidFill>
                <a:latin typeface="Arial" charset="0"/>
                <a:ea typeface="MS PGothic" charset="-128"/>
              </a:defRPr>
            </a:lvl2pPr>
            <a:lvl3pPr marL="1143000" indent="-228600">
              <a:spcBef>
                <a:spcPct val="25000"/>
              </a:spcBef>
              <a:buClr>
                <a:srgbClr val="003264"/>
              </a:buClr>
              <a:buSzPct val="100000"/>
              <a:buFont typeface="Arial" charset="0"/>
              <a:buChar char="•"/>
              <a:defRPr>
                <a:solidFill>
                  <a:schemeClr val="tx1"/>
                </a:solidFill>
                <a:latin typeface="Arial" charset="0"/>
                <a:ea typeface="MS PGothic" charset="-128"/>
              </a:defRPr>
            </a:lvl3pPr>
            <a:lvl4pPr marL="1600200" indent="-228600">
              <a:spcBef>
                <a:spcPct val="25000"/>
              </a:spcBef>
              <a:buClr>
                <a:srgbClr val="003264"/>
              </a:buClr>
              <a:buSzPct val="100000"/>
              <a:buFont typeface="Arial" charset="0"/>
              <a:buChar char="•"/>
              <a:defRPr>
                <a:solidFill>
                  <a:schemeClr val="tx1"/>
                </a:solidFill>
                <a:latin typeface="Arial" charset="0"/>
                <a:ea typeface="MS PGothic" charset="-128"/>
              </a:defRPr>
            </a:lvl4pPr>
            <a:lvl5pPr marL="2057400" indent="-228600">
              <a:spcBef>
                <a:spcPct val="15000"/>
              </a:spcBef>
              <a:buClr>
                <a:srgbClr val="003264"/>
              </a:buClr>
              <a:buSzPct val="100000"/>
              <a:buFont typeface="Arial" charset="0"/>
              <a:buChar char="•"/>
              <a:defRPr>
                <a:solidFill>
                  <a:schemeClr val="tx1"/>
                </a:solidFill>
                <a:latin typeface="Arial" charset="0"/>
                <a:ea typeface="MS PGothic" charset="-128"/>
              </a:defRPr>
            </a:lvl5pPr>
            <a:lvl6pPr marL="25146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6pPr>
            <a:lvl7pPr marL="29718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7pPr>
            <a:lvl8pPr marL="34290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8pPr>
            <a:lvl9pPr marL="38862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9pPr>
          </a:lstStyle>
          <a:p>
            <a:pPr eaLnBrk="1" hangingPunct="1">
              <a:spcBef>
                <a:spcPct val="0"/>
              </a:spcBef>
              <a:buClr>
                <a:schemeClr val="accent1"/>
              </a:buClr>
            </a:pPr>
            <a:endParaRPr lang="en-US" altLang="en-US"/>
          </a:p>
        </p:txBody>
      </p:sp>
      <p:sp>
        <p:nvSpPr>
          <p:cNvPr id="6" name="Rectangle 5"/>
          <p:cNvSpPr/>
          <p:nvPr/>
        </p:nvSpPr>
        <p:spPr>
          <a:xfrm>
            <a:off x="3594100" y="5446713"/>
            <a:ext cx="5470525" cy="461665"/>
          </a:xfrm>
          <a:prstGeom prst="rect">
            <a:avLst/>
          </a:prstGeom>
          <a:solidFill>
            <a:schemeClr val="bg1"/>
          </a:solidFill>
        </p:spPr>
        <p:txBody>
          <a:bodyPr>
            <a:spAutoFit/>
          </a:bodyPr>
          <a:lstStyle/>
          <a:p>
            <a:pPr algn="r" eaLnBrk="1" hangingPunct="1">
              <a:buClr>
                <a:schemeClr val="accent1"/>
              </a:buClr>
              <a:buSzPct val="80000"/>
              <a:buFont typeface="Wingdings" panose="05000000000000000000" pitchFamily="2" charset="2"/>
              <a:buNone/>
              <a:defRPr/>
            </a:pPr>
            <a:r>
              <a:rPr lang="da-DK" sz="800" dirty="0" smtClean="0">
                <a:solidFill>
                  <a:schemeClr val="tx1">
                    <a:lumMod val="65000"/>
                    <a:lumOff val="35000"/>
                  </a:schemeClr>
                </a:solidFill>
                <a:ea typeface="MS PGothic" panose="020B0600070205080204" pitchFamily="34" charset="-128"/>
              </a:rPr>
              <a:t>Source: Global </a:t>
            </a:r>
            <a:r>
              <a:rPr lang="da-DK" sz="800" dirty="0" err="1" smtClean="0">
                <a:solidFill>
                  <a:schemeClr val="tx1">
                    <a:lumMod val="65000"/>
                    <a:lumOff val="35000"/>
                  </a:schemeClr>
                </a:solidFill>
                <a:ea typeface="MS PGothic" panose="020B0600070205080204" pitchFamily="34" charset="-128"/>
              </a:rPr>
              <a:t>University</a:t>
            </a:r>
            <a:r>
              <a:rPr lang="da-DK" sz="800" dirty="0" smtClean="0">
                <a:solidFill>
                  <a:schemeClr val="tx1">
                    <a:lumMod val="65000"/>
                    <a:lumOff val="35000"/>
                  </a:schemeClr>
                </a:solidFill>
                <a:ea typeface="MS PGothic" panose="020B0600070205080204" pitchFamily="34" charset="-128"/>
              </a:rPr>
              <a:t> Alliance (FMI: </a:t>
            </a:r>
            <a:r>
              <a:rPr lang="da-DK" sz="800" dirty="0" err="1" smtClean="0">
                <a:solidFill>
                  <a:schemeClr val="tx1">
                    <a:lumMod val="65000"/>
                    <a:lumOff val="35000"/>
                  </a:schemeClr>
                </a:solidFill>
                <a:ea typeface="MS PGothic" panose="020B0600070205080204" pitchFamily="34" charset="-128"/>
              </a:rPr>
              <a:t>www.globaluniversityalliance.net</a:t>
            </a:r>
            <a:r>
              <a:rPr lang="da-DK" sz="800" dirty="0" smtClean="0">
                <a:solidFill>
                  <a:schemeClr val="tx1">
                    <a:lumMod val="65000"/>
                    <a:lumOff val="35000"/>
                  </a:schemeClr>
                </a:solidFill>
                <a:ea typeface="MS PGothic" panose="020B0600070205080204" pitchFamily="34" charset="-128"/>
              </a:rPr>
              <a:t>/research-</a:t>
            </a:r>
            <a:r>
              <a:rPr lang="da-DK" sz="800" dirty="0" err="1" smtClean="0">
                <a:solidFill>
                  <a:schemeClr val="tx1">
                    <a:lumMod val="65000"/>
                    <a:lumOff val="35000"/>
                  </a:schemeClr>
                </a:solidFill>
                <a:ea typeface="MS PGothic" panose="020B0600070205080204" pitchFamily="34" charset="-128"/>
              </a:rPr>
              <a:t>areas</a:t>
            </a:r>
            <a:r>
              <a:rPr lang="da-DK" sz="800" dirty="0" smtClean="0">
                <a:solidFill>
                  <a:schemeClr val="tx1">
                    <a:lumMod val="65000"/>
                    <a:lumOff val="35000"/>
                  </a:schemeClr>
                </a:solidFill>
                <a:ea typeface="MS PGothic" panose="020B0600070205080204" pitchFamily="34" charset="-128"/>
              </a:rPr>
              <a:t>/business-architecture-research/)</a:t>
            </a:r>
            <a:endParaRPr lang="en-US" sz="800" dirty="0">
              <a:solidFill>
                <a:schemeClr val="tx1">
                  <a:lumMod val="65000"/>
                  <a:lumOff val="35000"/>
                </a:schemeClr>
              </a:solidFill>
              <a:ea typeface="MS PGothic" panose="020B0600070205080204" pitchFamily="34" charset="-128"/>
            </a:endParaRPr>
          </a:p>
          <a:p>
            <a:pPr algn="r" eaLnBrk="1" hangingPunct="1">
              <a:buClr>
                <a:schemeClr val="accent1"/>
              </a:buClr>
              <a:buSzPct val="80000"/>
              <a:buFont typeface="Wingdings" panose="05000000000000000000" pitchFamily="2" charset="2"/>
              <a:buNone/>
              <a:defRPr/>
            </a:pPr>
            <a:r>
              <a:rPr lang="en-US" sz="800" dirty="0">
                <a:solidFill>
                  <a:schemeClr val="tx1">
                    <a:lumMod val="65000"/>
                    <a:lumOff val="35000"/>
                  </a:schemeClr>
                </a:solidFill>
                <a:ea typeface="MS PGothic" panose="020B0600070205080204" pitchFamily="34" charset="-128"/>
              </a:rPr>
              <a:t>Business &amp; EA Research: 1765 CEOs and 2936 business leaders </a:t>
            </a:r>
            <a:r>
              <a:rPr lang="da-DK" sz="800" dirty="0" err="1">
                <a:solidFill>
                  <a:schemeClr val="tx1">
                    <a:lumMod val="65000"/>
                    <a:lumOff val="35000"/>
                  </a:schemeClr>
                </a:solidFill>
                <a:ea typeface="MS PGothic" panose="020B0600070205080204" pitchFamily="34" charset="-128"/>
              </a:rPr>
              <a:t>representing</a:t>
            </a:r>
            <a:r>
              <a:rPr lang="da-DK" sz="800" dirty="0">
                <a:solidFill>
                  <a:schemeClr val="tx1">
                    <a:lumMod val="65000"/>
                    <a:lumOff val="35000"/>
                  </a:schemeClr>
                </a:solidFill>
                <a:ea typeface="MS PGothic" panose="020B0600070205080204" pitchFamily="34" charset="-128"/>
              </a:rPr>
              <a:t> all major </a:t>
            </a:r>
            <a:r>
              <a:rPr lang="da-DK" sz="800" dirty="0" err="1">
                <a:solidFill>
                  <a:schemeClr val="tx1">
                    <a:lumMod val="65000"/>
                    <a:lumOff val="35000"/>
                  </a:schemeClr>
                </a:solidFill>
                <a:ea typeface="MS PGothic" panose="020B0600070205080204" pitchFamily="34" charset="-128"/>
              </a:rPr>
              <a:t>countries</a:t>
            </a:r>
            <a:endParaRPr lang="en-US" sz="800" dirty="0">
              <a:solidFill>
                <a:schemeClr val="tx1">
                  <a:lumMod val="65000"/>
                  <a:lumOff val="35000"/>
                </a:schemeClr>
              </a:solidFill>
              <a:ea typeface="MS PGothic" panose="020B0600070205080204" pitchFamily="34" charset="-128"/>
            </a:endParaRPr>
          </a:p>
        </p:txBody>
      </p:sp>
    </p:spTree>
    <p:extLst>
      <p:ext uri="{BB962C8B-B14F-4D97-AF65-F5344CB8AC3E}">
        <p14:creationId xmlns:p14="http://schemas.microsoft.com/office/powerpoint/2010/main" val="12452036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2"/>
          <p:cNvSpPr>
            <a:spLocks noGrp="1"/>
          </p:cNvSpPr>
          <p:nvPr>
            <p:ph type="title"/>
          </p:nvPr>
        </p:nvSpPr>
        <p:spPr>
          <a:xfrm>
            <a:off x="71438" y="79375"/>
            <a:ext cx="6896100" cy="841375"/>
          </a:xfrm>
        </p:spPr>
        <p:txBody>
          <a:bodyPr/>
          <a:lstStyle/>
          <a:p>
            <a:r>
              <a:rPr lang="da-DK" altLang="en-US">
                <a:ea typeface="MS PGothic" charset="-128"/>
              </a:rPr>
              <a:t>Business Architecture</a:t>
            </a:r>
          </a:p>
        </p:txBody>
      </p:sp>
      <p:pic>
        <p:nvPicPr>
          <p:cNvPr id="34819" name="Content Placeholder 3" descr="Benefits Chart - EA Current State 01-01.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5725" y="1927225"/>
            <a:ext cx="8963025" cy="3660775"/>
          </a:xfrm>
        </p:spPr>
      </p:pic>
      <p:sp>
        <p:nvSpPr>
          <p:cNvPr id="5" name="Rectangle 4"/>
          <p:cNvSpPr/>
          <p:nvPr/>
        </p:nvSpPr>
        <p:spPr>
          <a:xfrm>
            <a:off x="3594100" y="5446713"/>
            <a:ext cx="5470525" cy="461665"/>
          </a:xfrm>
          <a:prstGeom prst="rect">
            <a:avLst/>
          </a:prstGeom>
          <a:solidFill>
            <a:schemeClr val="bg1"/>
          </a:solidFill>
        </p:spPr>
        <p:txBody>
          <a:bodyPr>
            <a:spAutoFit/>
          </a:bodyPr>
          <a:lstStyle/>
          <a:p>
            <a:pPr algn="r" eaLnBrk="1" hangingPunct="1">
              <a:buClr>
                <a:schemeClr val="accent1"/>
              </a:buClr>
              <a:buSzPct val="80000"/>
              <a:buFont typeface="Wingdings" panose="05000000000000000000" pitchFamily="2" charset="2"/>
              <a:buNone/>
              <a:defRPr/>
            </a:pPr>
            <a:r>
              <a:rPr lang="da-DK" sz="800" dirty="0" smtClean="0">
                <a:solidFill>
                  <a:schemeClr val="tx1">
                    <a:lumMod val="65000"/>
                    <a:lumOff val="35000"/>
                  </a:schemeClr>
                </a:solidFill>
                <a:ea typeface="MS PGothic" panose="020B0600070205080204" pitchFamily="34" charset="-128"/>
              </a:rPr>
              <a:t>Source: Global </a:t>
            </a:r>
            <a:r>
              <a:rPr lang="da-DK" sz="800" dirty="0" err="1" smtClean="0">
                <a:solidFill>
                  <a:schemeClr val="tx1">
                    <a:lumMod val="65000"/>
                    <a:lumOff val="35000"/>
                  </a:schemeClr>
                </a:solidFill>
                <a:ea typeface="MS PGothic" panose="020B0600070205080204" pitchFamily="34" charset="-128"/>
              </a:rPr>
              <a:t>University</a:t>
            </a:r>
            <a:r>
              <a:rPr lang="da-DK" sz="800" dirty="0" smtClean="0">
                <a:solidFill>
                  <a:schemeClr val="tx1">
                    <a:lumMod val="65000"/>
                    <a:lumOff val="35000"/>
                  </a:schemeClr>
                </a:solidFill>
                <a:ea typeface="MS PGothic" panose="020B0600070205080204" pitchFamily="34" charset="-128"/>
              </a:rPr>
              <a:t> Alliance (FMI: </a:t>
            </a:r>
            <a:r>
              <a:rPr lang="da-DK" sz="800" dirty="0" err="1" smtClean="0">
                <a:solidFill>
                  <a:schemeClr val="tx1">
                    <a:lumMod val="65000"/>
                    <a:lumOff val="35000"/>
                  </a:schemeClr>
                </a:solidFill>
                <a:ea typeface="MS PGothic" panose="020B0600070205080204" pitchFamily="34" charset="-128"/>
              </a:rPr>
              <a:t>www.globaluniversityalliance.net</a:t>
            </a:r>
            <a:r>
              <a:rPr lang="da-DK" sz="800" dirty="0" smtClean="0">
                <a:solidFill>
                  <a:schemeClr val="tx1">
                    <a:lumMod val="65000"/>
                    <a:lumOff val="35000"/>
                  </a:schemeClr>
                </a:solidFill>
                <a:ea typeface="MS PGothic" panose="020B0600070205080204" pitchFamily="34" charset="-128"/>
              </a:rPr>
              <a:t>/research-</a:t>
            </a:r>
            <a:r>
              <a:rPr lang="da-DK" sz="800" dirty="0" err="1" smtClean="0">
                <a:solidFill>
                  <a:schemeClr val="tx1">
                    <a:lumMod val="65000"/>
                    <a:lumOff val="35000"/>
                  </a:schemeClr>
                </a:solidFill>
                <a:ea typeface="MS PGothic" panose="020B0600070205080204" pitchFamily="34" charset="-128"/>
              </a:rPr>
              <a:t>areas</a:t>
            </a:r>
            <a:r>
              <a:rPr lang="da-DK" sz="800" dirty="0" smtClean="0">
                <a:solidFill>
                  <a:schemeClr val="tx1">
                    <a:lumMod val="65000"/>
                    <a:lumOff val="35000"/>
                  </a:schemeClr>
                </a:solidFill>
                <a:ea typeface="MS PGothic" panose="020B0600070205080204" pitchFamily="34" charset="-128"/>
              </a:rPr>
              <a:t>/business-architecture-research/)</a:t>
            </a:r>
            <a:endParaRPr lang="en-US" sz="800" dirty="0">
              <a:solidFill>
                <a:schemeClr val="tx1">
                  <a:lumMod val="65000"/>
                  <a:lumOff val="35000"/>
                </a:schemeClr>
              </a:solidFill>
              <a:ea typeface="MS PGothic" panose="020B0600070205080204" pitchFamily="34" charset="-128"/>
            </a:endParaRPr>
          </a:p>
          <a:p>
            <a:pPr algn="r" eaLnBrk="1" hangingPunct="1">
              <a:buClr>
                <a:schemeClr val="accent1"/>
              </a:buClr>
              <a:buSzPct val="80000"/>
              <a:buFont typeface="Wingdings" panose="05000000000000000000" pitchFamily="2" charset="2"/>
              <a:buNone/>
              <a:defRPr/>
            </a:pPr>
            <a:r>
              <a:rPr lang="en-US" sz="800" dirty="0">
                <a:solidFill>
                  <a:schemeClr val="tx1">
                    <a:lumMod val="65000"/>
                    <a:lumOff val="35000"/>
                  </a:schemeClr>
                </a:solidFill>
                <a:ea typeface="MS PGothic" panose="020B0600070205080204" pitchFamily="34" charset="-128"/>
              </a:rPr>
              <a:t>Business &amp; EA Research: 1765 CEOs and 2936 business leaders </a:t>
            </a:r>
            <a:r>
              <a:rPr lang="da-DK" sz="800" dirty="0" err="1">
                <a:solidFill>
                  <a:schemeClr val="tx1">
                    <a:lumMod val="65000"/>
                    <a:lumOff val="35000"/>
                  </a:schemeClr>
                </a:solidFill>
                <a:ea typeface="MS PGothic" panose="020B0600070205080204" pitchFamily="34" charset="-128"/>
              </a:rPr>
              <a:t>representing</a:t>
            </a:r>
            <a:r>
              <a:rPr lang="da-DK" sz="800" dirty="0">
                <a:solidFill>
                  <a:schemeClr val="tx1">
                    <a:lumMod val="65000"/>
                    <a:lumOff val="35000"/>
                  </a:schemeClr>
                </a:solidFill>
                <a:ea typeface="MS PGothic" panose="020B0600070205080204" pitchFamily="34" charset="-128"/>
              </a:rPr>
              <a:t> all major </a:t>
            </a:r>
            <a:r>
              <a:rPr lang="da-DK" sz="800" dirty="0" err="1">
                <a:solidFill>
                  <a:schemeClr val="tx1">
                    <a:lumMod val="65000"/>
                    <a:lumOff val="35000"/>
                  </a:schemeClr>
                </a:solidFill>
                <a:ea typeface="MS PGothic" panose="020B0600070205080204" pitchFamily="34" charset="-128"/>
              </a:rPr>
              <a:t>countries</a:t>
            </a:r>
            <a:endParaRPr lang="en-US" sz="800" dirty="0">
              <a:solidFill>
                <a:schemeClr val="tx1">
                  <a:lumMod val="65000"/>
                  <a:lumOff val="35000"/>
                </a:schemeClr>
              </a:solidFill>
              <a:ea typeface="MS PGothic" panose="020B0600070205080204" pitchFamily="34" charset="-128"/>
            </a:endParaRPr>
          </a:p>
        </p:txBody>
      </p:sp>
    </p:spTree>
    <p:extLst>
      <p:ext uri="{BB962C8B-B14F-4D97-AF65-F5344CB8AC3E}">
        <p14:creationId xmlns:p14="http://schemas.microsoft.com/office/powerpoint/2010/main" val="9091685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p:cNvSpPr>
            <a:spLocks noGrp="1"/>
          </p:cNvSpPr>
          <p:nvPr>
            <p:ph type="title"/>
          </p:nvPr>
        </p:nvSpPr>
        <p:spPr>
          <a:xfrm>
            <a:off x="71438" y="79375"/>
            <a:ext cx="6896100" cy="841375"/>
          </a:xfrm>
        </p:spPr>
        <p:txBody>
          <a:bodyPr/>
          <a:lstStyle/>
          <a:p>
            <a:r>
              <a:rPr lang="da-DK" altLang="en-US">
                <a:ea typeface="MS PGothic" charset="-128"/>
              </a:rPr>
              <a:t>Rating of strategic importance</a:t>
            </a:r>
          </a:p>
        </p:txBody>
      </p:sp>
      <p:pic>
        <p:nvPicPr>
          <p:cNvPr id="35843" name="Content Placeholder 3" descr="Benefits Chart - EA Current State 01-01.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5725" y="1927225"/>
            <a:ext cx="8963025" cy="3660775"/>
          </a:xfrm>
        </p:spPr>
      </p:pic>
      <p:sp>
        <p:nvSpPr>
          <p:cNvPr id="4" name="TextBox 3"/>
          <p:cNvSpPr txBox="1"/>
          <p:nvPr/>
        </p:nvSpPr>
        <p:spPr bwMode="gray">
          <a:xfrm>
            <a:off x="685800" y="4819650"/>
            <a:ext cx="114300" cy="246063"/>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1</a:t>
            </a:r>
          </a:p>
        </p:txBody>
      </p:sp>
      <p:sp>
        <p:nvSpPr>
          <p:cNvPr id="35845" name="Rectangle 3"/>
          <p:cNvSpPr>
            <a:spLocks noChangeArrowheads="1"/>
          </p:cNvSpPr>
          <p:nvPr/>
        </p:nvSpPr>
        <p:spPr bwMode="auto">
          <a:xfrm>
            <a:off x="3244850" y="3009900"/>
            <a:ext cx="5803900" cy="1746250"/>
          </a:xfrm>
          <a:prstGeom prst="rect">
            <a:avLst/>
          </a:prstGeom>
          <a:solidFill>
            <a:schemeClr val="bg1"/>
          </a:solidFill>
          <a:ln w="19050">
            <a:solidFill>
              <a:schemeClr val="bg1"/>
            </a:solidFill>
            <a:round/>
            <a:headEnd/>
            <a:tailEnd/>
          </a:ln>
        </p:spPr>
        <p:txBody>
          <a:bodyPr wrap="none" lIns="90000" tIns="46800" rIns="90000" bIns="46800" anchor="ctr"/>
          <a:lstStyle>
            <a:lvl1pPr marL="244475" indent="-244475">
              <a:spcBef>
                <a:spcPct val="75000"/>
              </a:spcBef>
              <a:buClr>
                <a:schemeClr val="tx1"/>
              </a:buClr>
              <a:buSzPct val="80000"/>
              <a:buFont typeface="Wingdings" charset="2"/>
              <a:defRPr>
                <a:solidFill>
                  <a:schemeClr val="tx1"/>
                </a:solidFill>
                <a:latin typeface="Arial" charset="0"/>
                <a:ea typeface="MS PGothic" charset="-128"/>
              </a:defRPr>
            </a:lvl1pPr>
            <a:lvl2pPr marL="742950" indent="-285750">
              <a:spcBef>
                <a:spcPct val="25000"/>
              </a:spcBef>
              <a:buClr>
                <a:srgbClr val="003264"/>
              </a:buClr>
              <a:buSzPct val="100000"/>
              <a:buFont typeface="Arial" charset="0"/>
              <a:buChar char="•"/>
              <a:defRPr>
                <a:solidFill>
                  <a:schemeClr val="tx1"/>
                </a:solidFill>
                <a:latin typeface="Arial" charset="0"/>
                <a:ea typeface="MS PGothic" charset="-128"/>
              </a:defRPr>
            </a:lvl2pPr>
            <a:lvl3pPr marL="1143000" indent="-228600">
              <a:spcBef>
                <a:spcPct val="25000"/>
              </a:spcBef>
              <a:buClr>
                <a:srgbClr val="003264"/>
              </a:buClr>
              <a:buSzPct val="100000"/>
              <a:buFont typeface="Arial" charset="0"/>
              <a:buChar char="•"/>
              <a:defRPr>
                <a:solidFill>
                  <a:schemeClr val="tx1"/>
                </a:solidFill>
                <a:latin typeface="Arial" charset="0"/>
                <a:ea typeface="MS PGothic" charset="-128"/>
              </a:defRPr>
            </a:lvl3pPr>
            <a:lvl4pPr marL="1600200" indent="-228600">
              <a:spcBef>
                <a:spcPct val="25000"/>
              </a:spcBef>
              <a:buClr>
                <a:srgbClr val="003264"/>
              </a:buClr>
              <a:buSzPct val="100000"/>
              <a:buFont typeface="Arial" charset="0"/>
              <a:buChar char="•"/>
              <a:defRPr>
                <a:solidFill>
                  <a:schemeClr val="tx1"/>
                </a:solidFill>
                <a:latin typeface="Arial" charset="0"/>
                <a:ea typeface="MS PGothic" charset="-128"/>
              </a:defRPr>
            </a:lvl4pPr>
            <a:lvl5pPr marL="2057400" indent="-228600">
              <a:spcBef>
                <a:spcPct val="15000"/>
              </a:spcBef>
              <a:buClr>
                <a:srgbClr val="003264"/>
              </a:buClr>
              <a:buSzPct val="100000"/>
              <a:buFont typeface="Arial" charset="0"/>
              <a:buChar char="•"/>
              <a:defRPr>
                <a:solidFill>
                  <a:schemeClr val="tx1"/>
                </a:solidFill>
                <a:latin typeface="Arial" charset="0"/>
                <a:ea typeface="MS PGothic" charset="-128"/>
              </a:defRPr>
            </a:lvl5pPr>
            <a:lvl6pPr marL="25146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6pPr>
            <a:lvl7pPr marL="29718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7pPr>
            <a:lvl8pPr marL="34290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8pPr>
            <a:lvl9pPr marL="38862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9pPr>
          </a:lstStyle>
          <a:p>
            <a:pPr eaLnBrk="1" hangingPunct="1">
              <a:spcBef>
                <a:spcPct val="0"/>
              </a:spcBef>
              <a:buClr>
                <a:schemeClr val="accent1"/>
              </a:buClr>
            </a:pPr>
            <a:endParaRPr lang="en-US" altLang="en-US"/>
          </a:p>
        </p:txBody>
      </p:sp>
      <p:sp>
        <p:nvSpPr>
          <p:cNvPr id="35846" name="Rectangle 3"/>
          <p:cNvSpPr>
            <a:spLocks noChangeArrowheads="1"/>
          </p:cNvSpPr>
          <p:nvPr/>
        </p:nvSpPr>
        <p:spPr bwMode="auto">
          <a:xfrm>
            <a:off x="187325" y="3009900"/>
            <a:ext cx="2987675" cy="1746250"/>
          </a:xfrm>
          <a:prstGeom prst="rect">
            <a:avLst/>
          </a:prstGeom>
          <a:solidFill>
            <a:schemeClr val="bg1"/>
          </a:solidFill>
          <a:ln w="19050">
            <a:solidFill>
              <a:schemeClr val="bg1"/>
            </a:solidFill>
            <a:round/>
            <a:headEnd/>
            <a:tailEnd/>
          </a:ln>
        </p:spPr>
        <p:txBody>
          <a:bodyPr wrap="none" lIns="90000" tIns="46800" rIns="90000" bIns="46800" anchor="ctr"/>
          <a:lstStyle>
            <a:lvl1pPr marL="244475" indent="-244475">
              <a:spcBef>
                <a:spcPct val="75000"/>
              </a:spcBef>
              <a:buClr>
                <a:schemeClr val="tx1"/>
              </a:buClr>
              <a:buSzPct val="80000"/>
              <a:buFont typeface="Wingdings" charset="2"/>
              <a:defRPr>
                <a:solidFill>
                  <a:schemeClr val="tx1"/>
                </a:solidFill>
                <a:latin typeface="Arial" charset="0"/>
                <a:ea typeface="MS PGothic" charset="-128"/>
              </a:defRPr>
            </a:lvl1pPr>
            <a:lvl2pPr marL="742950" indent="-285750">
              <a:spcBef>
                <a:spcPct val="25000"/>
              </a:spcBef>
              <a:buClr>
                <a:srgbClr val="003264"/>
              </a:buClr>
              <a:buSzPct val="100000"/>
              <a:buFont typeface="Arial" charset="0"/>
              <a:buChar char="•"/>
              <a:defRPr>
                <a:solidFill>
                  <a:schemeClr val="tx1"/>
                </a:solidFill>
                <a:latin typeface="Arial" charset="0"/>
                <a:ea typeface="MS PGothic" charset="-128"/>
              </a:defRPr>
            </a:lvl2pPr>
            <a:lvl3pPr marL="1143000" indent="-228600">
              <a:spcBef>
                <a:spcPct val="25000"/>
              </a:spcBef>
              <a:buClr>
                <a:srgbClr val="003264"/>
              </a:buClr>
              <a:buSzPct val="100000"/>
              <a:buFont typeface="Arial" charset="0"/>
              <a:buChar char="•"/>
              <a:defRPr>
                <a:solidFill>
                  <a:schemeClr val="tx1"/>
                </a:solidFill>
                <a:latin typeface="Arial" charset="0"/>
                <a:ea typeface="MS PGothic" charset="-128"/>
              </a:defRPr>
            </a:lvl3pPr>
            <a:lvl4pPr marL="1600200" indent="-228600">
              <a:spcBef>
                <a:spcPct val="25000"/>
              </a:spcBef>
              <a:buClr>
                <a:srgbClr val="003264"/>
              </a:buClr>
              <a:buSzPct val="100000"/>
              <a:buFont typeface="Arial" charset="0"/>
              <a:buChar char="•"/>
              <a:defRPr>
                <a:solidFill>
                  <a:schemeClr val="tx1"/>
                </a:solidFill>
                <a:latin typeface="Arial" charset="0"/>
                <a:ea typeface="MS PGothic" charset="-128"/>
              </a:defRPr>
            </a:lvl4pPr>
            <a:lvl5pPr marL="2057400" indent="-228600">
              <a:spcBef>
                <a:spcPct val="15000"/>
              </a:spcBef>
              <a:buClr>
                <a:srgbClr val="003264"/>
              </a:buClr>
              <a:buSzPct val="100000"/>
              <a:buFont typeface="Arial" charset="0"/>
              <a:buChar char="•"/>
              <a:defRPr>
                <a:solidFill>
                  <a:schemeClr val="tx1"/>
                </a:solidFill>
                <a:latin typeface="Arial" charset="0"/>
                <a:ea typeface="MS PGothic" charset="-128"/>
              </a:defRPr>
            </a:lvl5pPr>
            <a:lvl6pPr marL="25146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6pPr>
            <a:lvl7pPr marL="29718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7pPr>
            <a:lvl8pPr marL="34290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8pPr>
            <a:lvl9pPr marL="38862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9pPr>
          </a:lstStyle>
          <a:p>
            <a:pPr eaLnBrk="1" hangingPunct="1">
              <a:spcBef>
                <a:spcPct val="0"/>
              </a:spcBef>
              <a:buClr>
                <a:schemeClr val="accent1"/>
              </a:buClr>
            </a:pPr>
            <a:endParaRPr lang="en-US" altLang="en-US"/>
          </a:p>
        </p:txBody>
      </p:sp>
      <p:sp>
        <p:nvSpPr>
          <p:cNvPr id="9" name="Rectangle 8"/>
          <p:cNvSpPr/>
          <p:nvPr/>
        </p:nvSpPr>
        <p:spPr>
          <a:xfrm>
            <a:off x="3594100" y="5446713"/>
            <a:ext cx="5470525" cy="461665"/>
          </a:xfrm>
          <a:prstGeom prst="rect">
            <a:avLst/>
          </a:prstGeom>
          <a:solidFill>
            <a:schemeClr val="bg1"/>
          </a:solidFill>
        </p:spPr>
        <p:txBody>
          <a:bodyPr>
            <a:spAutoFit/>
          </a:bodyPr>
          <a:lstStyle/>
          <a:p>
            <a:pPr algn="r" eaLnBrk="1" hangingPunct="1">
              <a:buClr>
                <a:schemeClr val="accent1"/>
              </a:buClr>
              <a:buSzPct val="80000"/>
              <a:buFont typeface="Wingdings" panose="05000000000000000000" pitchFamily="2" charset="2"/>
              <a:buNone/>
              <a:defRPr/>
            </a:pPr>
            <a:r>
              <a:rPr lang="da-DK" sz="800" dirty="0" smtClean="0">
                <a:solidFill>
                  <a:schemeClr val="tx1">
                    <a:lumMod val="65000"/>
                    <a:lumOff val="35000"/>
                  </a:schemeClr>
                </a:solidFill>
                <a:ea typeface="MS PGothic" panose="020B0600070205080204" pitchFamily="34" charset="-128"/>
              </a:rPr>
              <a:t>Source: Global </a:t>
            </a:r>
            <a:r>
              <a:rPr lang="da-DK" sz="800" dirty="0" err="1" smtClean="0">
                <a:solidFill>
                  <a:schemeClr val="tx1">
                    <a:lumMod val="65000"/>
                    <a:lumOff val="35000"/>
                  </a:schemeClr>
                </a:solidFill>
                <a:ea typeface="MS PGothic" panose="020B0600070205080204" pitchFamily="34" charset="-128"/>
              </a:rPr>
              <a:t>University</a:t>
            </a:r>
            <a:r>
              <a:rPr lang="da-DK" sz="800" dirty="0" smtClean="0">
                <a:solidFill>
                  <a:schemeClr val="tx1">
                    <a:lumMod val="65000"/>
                    <a:lumOff val="35000"/>
                  </a:schemeClr>
                </a:solidFill>
                <a:ea typeface="MS PGothic" panose="020B0600070205080204" pitchFamily="34" charset="-128"/>
              </a:rPr>
              <a:t> Alliance (FMI: </a:t>
            </a:r>
            <a:r>
              <a:rPr lang="da-DK" sz="800" dirty="0" err="1" smtClean="0">
                <a:solidFill>
                  <a:schemeClr val="tx1">
                    <a:lumMod val="65000"/>
                    <a:lumOff val="35000"/>
                  </a:schemeClr>
                </a:solidFill>
                <a:ea typeface="MS PGothic" panose="020B0600070205080204" pitchFamily="34" charset="-128"/>
              </a:rPr>
              <a:t>www.globaluniversityalliance.net</a:t>
            </a:r>
            <a:r>
              <a:rPr lang="da-DK" sz="800" dirty="0" smtClean="0">
                <a:solidFill>
                  <a:schemeClr val="tx1">
                    <a:lumMod val="65000"/>
                    <a:lumOff val="35000"/>
                  </a:schemeClr>
                </a:solidFill>
                <a:ea typeface="MS PGothic" panose="020B0600070205080204" pitchFamily="34" charset="-128"/>
              </a:rPr>
              <a:t>/research-</a:t>
            </a:r>
            <a:r>
              <a:rPr lang="da-DK" sz="800" dirty="0" err="1" smtClean="0">
                <a:solidFill>
                  <a:schemeClr val="tx1">
                    <a:lumMod val="65000"/>
                    <a:lumOff val="35000"/>
                  </a:schemeClr>
                </a:solidFill>
                <a:ea typeface="MS PGothic" panose="020B0600070205080204" pitchFamily="34" charset="-128"/>
              </a:rPr>
              <a:t>areas</a:t>
            </a:r>
            <a:r>
              <a:rPr lang="da-DK" sz="800" dirty="0" smtClean="0">
                <a:solidFill>
                  <a:schemeClr val="tx1">
                    <a:lumMod val="65000"/>
                    <a:lumOff val="35000"/>
                  </a:schemeClr>
                </a:solidFill>
                <a:ea typeface="MS PGothic" panose="020B0600070205080204" pitchFamily="34" charset="-128"/>
              </a:rPr>
              <a:t>/business-architecture-research/)</a:t>
            </a:r>
            <a:endParaRPr lang="en-US" sz="800" dirty="0">
              <a:solidFill>
                <a:schemeClr val="tx1">
                  <a:lumMod val="65000"/>
                  <a:lumOff val="35000"/>
                </a:schemeClr>
              </a:solidFill>
              <a:ea typeface="MS PGothic" panose="020B0600070205080204" pitchFamily="34" charset="-128"/>
            </a:endParaRPr>
          </a:p>
          <a:p>
            <a:pPr algn="r" eaLnBrk="1" hangingPunct="1">
              <a:buClr>
                <a:schemeClr val="accent1"/>
              </a:buClr>
              <a:buSzPct val="80000"/>
              <a:buFont typeface="Wingdings" panose="05000000000000000000" pitchFamily="2" charset="2"/>
              <a:buNone/>
              <a:defRPr/>
            </a:pPr>
            <a:r>
              <a:rPr lang="en-US" sz="800" dirty="0">
                <a:solidFill>
                  <a:schemeClr val="tx1">
                    <a:lumMod val="65000"/>
                    <a:lumOff val="35000"/>
                  </a:schemeClr>
                </a:solidFill>
                <a:ea typeface="MS PGothic" panose="020B0600070205080204" pitchFamily="34" charset="-128"/>
              </a:rPr>
              <a:t>Business &amp; EA Research: 1765 CEOs and 2936 business leaders </a:t>
            </a:r>
            <a:r>
              <a:rPr lang="da-DK" sz="800" dirty="0" err="1">
                <a:solidFill>
                  <a:schemeClr val="tx1">
                    <a:lumMod val="65000"/>
                    <a:lumOff val="35000"/>
                  </a:schemeClr>
                </a:solidFill>
                <a:ea typeface="MS PGothic" panose="020B0600070205080204" pitchFamily="34" charset="-128"/>
              </a:rPr>
              <a:t>representing</a:t>
            </a:r>
            <a:r>
              <a:rPr lang="da-DK" sz="800" dirty="0">
                <a:solidFill>
                  <a:schemeClr val="tx1">
                    <a:lumMod val="65000"/>
                    <a:lumOff val="35000"/>
                  </a:schemeClr>
                </a:solidFill>
                <a:ea typeface="MS PGothic" panose="020B0600070205080204" pitchFamily="34" charset="-128"/>
              </a:rPr>
              <a:t> all major </a:t>
            </a:r>
            <a:r>
              <a:rPr lang="da-DK" sz="800" dirty="0" err="1">
                <a:solidFill>
                  <a:schemeClr val="tx1">
                    <a:lumMod val="65000"/>
                    <a:lumOff val="35000"/>
                  </a:schemeClr>
                </a:solidFill>
                <a:ea typeface="MS PGothic" panose="020B0600070205080204" pitchFamily="34" charset="-128"/>
              </a:rPr>
              <a:t>countries</a:t>
            </a:r>
            <a:endParaRPr lang="en-US" sz="800" dirty="0">
              <a:solidFill>
                <a:schemeClr val="tx1">
                  <a:lumMod val="65000"/>
                  <a:lumOff val="35000"/>
                </a:schemeClr>
              </a:solidFill>
              <a:ea typeface="MS PGothic" panose="020B0600070205080204" pitchFamily="34" charset="-128"/>
            </a:endParaRPr>
          </a:p>
        </p:txBody>
      </p:sp>
    </p:spTree>
    <p:extLst>
      <p:ext uri="{BB962C8B-B14F-4D97-AF65-F5344CB8AC3E}">
        <p14:creationId xmlns:p14="http://schemas.microsoft.com/office/powerpoint/2010/main" val="10497218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2"/>
          <p:cNvSpPr>
            <a:spLocks noGrp="1"/>
          </p:cNvSpPr>
          <p:nvPr>
            <p:ph type="title"/>
          </p:nvPr>
        </p:nvSpPr>
        <p:spPr>
          <a:xfrm>
            <a:off x="71438" y="79375"/>
            <a:ext cx="6896100" cy="841375"/>
          </a:xfrm>
        </p:spPr>
        <p:txBody>
          <a:bodyPr/>
          <a:lstStyle/>
          <a:p>
            <a:r>
              <a:rPr lang="da-DK" altLang="en-US">
                <a:ea typeface="MS PGothic" charset="-128"/>
              </a:rPr>
              <a:t>Rating of strategic importance</a:t>
            </a:r>
          </a:p>
        </p:txBody>
      </p:sp>
      <p:pic>
        <p:nvPicPr>
          <p:cNvPr id="36867" name="Content Placeholder 3" descr="Benefits Chart - EA Current State 01-01.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5725" y="1927225"/>
            <a:ext cx="8963025" cy="3660775"/>
          </a:xfrm>
        </p:spPr>
      </p:pic>
      <p:sp>
        <p:nvSpPr>
          <p:cNvPr id="4" name="TextBox 3"/>
          <p:cNvSpPr txBox="1"/>
          <p:nvPr/>
        </p:nvSpPr>
        <p:spPr bwMode="gray">
          <a:xfrm>
            <a:off x="685800" y="4819650"/>
            <a:ext cx="114300" cy="246063"/>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1</a:t>
            </a:r>
          </a:p>
        </p:txBody>
      </p:sp>
      <p:sp>
        <p:nvSpPr>
          <p:cNvPr id="36869" name="Rectangle 3"/>
          <p:cNvSpPr>
            <a:spLocks noChangeArrowheads="1"/>
          </p:cNvSpPr>
          <p:nvPr/>
        </p:nvSpPr>
        <p:spPr bwMode="auto">
          <a:xfrm>
            <a:off x="3244850" y="3009900"/>
            <a:ext cx="5803900" cy="1397000"/>
          </a:xfrm>
          <a:prstGeom prst="rect">
            <a:avLst/>
          </a:prstGeom>
          <a:solidFill>
            <a:schemeClr val="bg1"/>
          </a:solidFill>
          <a:ln w="19050">
            <a:solidFill>
              <a:schemeClr val="bg1"/>
            </a:solidFill>
            <a:round/>
            <a:headEnd/>
            <a:tailEnd/>
          </a:ln>
        </p:spPr>
        <p:txBody>
          <a:bodyPr wrap="none" lIns="90000" tIns="46800" rIns="90000" bIns="46800" anchor="ctr"/>
          <a:lstStyle>
            <a:lvl1pPr marL="244475" indent="-244475">
              <a:spcBef>
                <a:spcPct val="75000"/>
              </a:spcBef>
              <a:buClr>
                <a:schemeClr val="tx1"/>
              </a:buClr>
              <a:buSzPct val="80000"/>
              <a:buFont typeface="Wingdings" charset="2"/>
              <a:defRPr>
                <a:solidFill>
                  <a:schemeClr val="tx1"/>
                </a:solidFill>
                <a:latin typeface="Arial" charset="0"/>
                <a:ea typeface="MS PGothic" charset="-128"/>
              </a:defRPr>
            </a:lvl1pPr>
            <a:lvl2pPr marL="742950" indent="-285750">
              <a:spcBef>
                <a:spcPct val="25000"/>
              </a:spcBef>
              <a:buClr>
                <a:srgbClr val="003264"/>
              </a:buClr>
              <a:buSzPct val="100000"/>
              <a:buFont typeface="Arial" charset="0"/>
              <a:buChar char="•"/>
              <a:defRPr>
                <a:solidFill>
                  <a:schemeClr val="tx1"/>
                </a:solidFill>
                <a:latin typeface="Arial" charset="0"/>
                <a:ea typeface="MS PGothic" charset="-128"/>
              </a:defRPr>
            </a:lvl2pPr>
            <a:lvl3pPr marL="1143000" indent="-228600">
              <a:spcBef>
                <a:spcPct val="25000"/>
              </a:spcBef>
              <a:buClr>
                <a:srgbClr val="003264"/>
              </a:buClr>
              <a:buSzPct val="100000"/>
              <a:buFont typeface="Arial" charset="0"/>
              <a:buChar char="•"/>
              <a:defRPr>
                <a:solidFill>
                  <a:schemeClr val="tx1"/>
                </a:solidFill>
                <a:latin typeface="Arial" charset="0"/>
                <a:ea typeface="MS PGothic" charset="-128"/>
              </a:defRPr>
            </a:lvl3pPr>
            <a:lvl4pPr marL="1600200" indent="-228600">
              <a:spcBef>
                <a:spcPct val="25000"/>
              </a:spcBef>
              <a:buClr>
                <a:srgbClr val="003264"/>
              </a:buClr>
              <a:buSzPct val="100000"/>
              <a:buFont typeface="Arial" charset="0"/>
              <a:buChar char="•"/>
              <a:defRPr>
                <a:solidFill>
                  <a:schemeClr val="tx1"/>
                </a:solidFill>
                <a:latin typeface="Arial" charset="0"/>
                <a:ea typeface="MS PGothic" charset="-128"/>
              </a:defRPr>
            </a:lvl4pPr>
            <a:lvl5pPr marL="2057400" indent="-228600">
              <a:spcBef>
                <a:spcPct val="15000"/>
              </a:spcBef>
              <a:buClr>
                <a:srgbClr val="003264"/>
              </a:buClr>
              <a:buSzPct val="100000"/>
              <a:buFont typeface="Arial" charset="0"/>
              <a:buChar char="•"/>
              <a:defRPr>
                <a:solidFill>
                  <a:schemeClr val="tx1"/>
                </a:solidFill>
                <a:latin typeface="Arial" charset="0"/>
                <a:ea typeface="MS PGothic" charset="-128"/>
              </a:defRPr>
            </a:lvl5pPr>
            <a:lvl6pPr marL="25146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6pPr>
            <a:lvl7pPr marL="29718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7pPr>
            <a:lvl8pPr marL="34290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8pPr>
            <a:lvl9pPr marL="38862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9pPr>
          </a:lstStyle>
          <a:p>
            <a:pPr eaLnBrk="1" hangingPunct="1">
              <a:spcBef>
                <a:spcPct val="0"/>
              </a:spcBef>
              <a:buClr>
                <a:schemeClr val="accent1"/>
              </a:buClr>
            </a:pPr>
            <a:endParaRPr lang="en-US" altLang="en-US"/>
          </a:p>
        </p:txBody>
      </p:sp>
      <p:sp>
        <p:nvSpPr>
          <p:cNvPr id="36870" name="Rectangle 3"/>
          <p:cNvSpPr>
            <a:spLocks noChangeArrowheads="1"/>
          </p:cNvSpPr>
          <p:nvPr/>
        </p:nvSpPr>
        <p:spPr bwMode="auto">
          <a:xfrm>
            <a:off x="187325" y="3009900"/>
            <a:ext cx="2987675" cy="1397000"/>
          </a:xfrm>
          <a:prstGeom prst="rect">
            <a:avLst/>
          </a:prstGeom>
          <a:solidFill>
            <a:schemeClr val="bg1"/>
          </a:solidFill>
          <a:ln w="19050">
            <a:solidFill>
              <a:schemeClr val="bg1"/>
            </a:solidFill>
            <a:round/>
            <a:headEnd/>
            <a:tailEnd/>
          </a:ln>
        </p:spPr>
        <p:txBody>
          <a:bodyPr wrap="none" lIns="90000" tIns="46800" rIns="90000" bIns="46800" anchor="ctr"/>
          <a:lstStyle>
            <a:lvl1pPr marL="244475" indent="-244475">
              <a:spcBef>
                <a:spcPct val="75000"/>
              </a:spcBef>
              <a:buClr>
                <a:schemeClr val="tx1"/>
              </a:buClr>
              <a:buSzPct val="80000"/>
              <a:buFont typeface="Wingdings" charset="2"/>
              <a:defRPr>
                <a:solidFill>
                  <a:schemeClr val="tx1"/>
                </a:solidFill>
                <a:latin typeface="Arial" charset="0"/>
                <a:ea typeface="MS PGothic" charset="-128"/>
              </a:defRPr>
            </a:lvl1pPr>
            <a:lvl2pPr marL="742950" indent="-285750">
              <a:spcBef>
                <a:spcPct val="25000"/>
              </a:spcBef>
              <a:buClr>
                <a:srgbClr val="003264"/>
              </a:buClr>
              <a:buSzPct val="100000"/>
              <a:buFont typeface="Arial" charset="0"/>
              <a:buChar char="•"/>
              <a:defRPr>
                <a:solidFill>
                  <a:schemeClr val="tx1"/>
                </a:solidFill>
                <a:latin typeface="Arial" charset="0"/>
                <a:ea typeface="MS PGothic" charset="-128"/>
              </a:defRPr>
            </a:lvl2pPr>
            <a:lvl3pPr marL="1143000" indent="-228600">
              <a:spcBef>
                <a:spcPct val="25000"/>
              </a:spcBef>
              <a:buClr>
                <a:srgbClr val="003264"/>
              </a:buClr>
              <a:buSzPct val="100000"/>
              <a:buFont typeface="Arial" charset="0"/>
              <a:buChar char="•"/>
              <a:defRPr>
                <a:solidFill>
                  <a:schemeClr val="tx1"/>
                </a:solidFill>
                <a:latin typeface="Arial" charset="0"/>
                <a:ea typeface="MS PGothic" charset="-128"/>
              </a:defRPr>
            </a:lvl3pPr>
            <a:lvl4pPr marL="1600200" indent="-228600">
              <a:spcBef>
                <a:spcPct val="25000"/>
              </a:spcBef>
              <a:buClr>
                <a:srgbClr val="003264"/>
              </a:buClr>
              <a:buSzPct val="100000"/>
              <a:buFont typeface="Arial" charset="0"/>
              <a:buChar char="•"/>
              <a:defRPr>
                <a:solidFill>
                  <a:schemeClr val="tx1"/>
                </a:solidFill>
                <a:latin typeface="Arial" charset="0"/>
                <a:ea typeface="MS PGothic" charset="-128"/>
              </a:defRPr>
            </a:lvl4pPr>
            <a:lvl5pPr marL="2057400" indent="-228600">
              <a:spcBef>
                <a:spcPct val="15000"/>
              </a:spcBef>
              <a:buClr>
                <a:srgbClr val="003264"/>
              </a:buClr>
              <a:buSzPct val="100000"/>
              <a:buFont typeface="Arial" charset="0"/>
              <a:buChar char="•"/>
              <a:defRPr>
                <a:solidFill>
                  <a:schemeClr val="tx1"/>
                </a:solidFill>
                <a:latin typeface="Arial" charset="0"/>
                <a:ea typeface="MS PGothic" charset="-128"/>
              </a:defRPr>
            </a:lvl5pPr>
            <a:lvl6pPr marL="25146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6pPr>
            <a:lvl7pPr marL="29718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7pPr>
            <a:lvl8pPr marL="34290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8pPr>
            <a:lvl9pPr marL="38862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9pPr>
          </a:lstStyle>
          <a:p>
            <a:pPr eaLnBrk="1" hangingPunct="1">
              <a:spcBef>
                <a:spcPct val="0"/>
              </a:spcBef>
              <a:buClr>
                <a:schemeClr val="accent1"/>
              </a:buClr>
            </a:pPr>
            <a:endParaRPr lang="en-US" altLang="en-US"/>
          </a:p>
        </p:txBody>
      </p:sp>
      <p:sp>
        <p:nvSpPr>
          <p:cNvPr id="8" name="TextBox 7"/>
          <p:cNvSpPr txBox="1"/>
          <p:nvPr/>
        </p:nvSpPr>
        <p:spPr bwMode="gray">
          <a:xfrm>
            <a:off x="685800" y="4476750"/>
            <a:ext cx="114300" cy="246063"/>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2</a:t>
            </a:r>
          </a:p>
        </p:txBody>
      </p:sp>
      <p:sp>
        <p:nvSpPr>
          <p:cNvPr id="11" name="Rectangle 10"/>
          <p:cNvSpPr/>
          <p:nvPr/>
        </p:nvSpPr>
        <p:spPr>
          <a:xfrm>
            <a:off x="3594100" y="5446713"/>
            <a:ext cx="5470525" cy="461665"/>
          </a:xfrm>
          <a:prstGeom prst="rect">
            <a:avLst/>
          </a:prstGeom>
          <a:solidFill>
            <a:schemeClr val="bg1"/>
          </a:solidFill>
        </p:spPr>
        <p:txBody>
          <a:bodyPr>
            <a:spAutoFit/>
          </a:bodyPr>
          <a:lstStyle/>
          <a:p>
            <a:pPr algn="r" eaLnBrk="1" hangingPunct="1">
              <a:buClr>
                <a:schemeClr val="accent1"/>
              </a:buClr>
              <a:buSzPct val="80000"/>
              <a:buFont typeface="Wingdings" panose="05000000000000000000" pitchFamily="2" charset="2"/>
              <a:buNone/>
              <a:defRPr/>
            </a:pPr>
            <a:r>
              <a:rPr lang="da-DK" sz="800" dirty="0" smtClean="0">
                <a:solidFill>
                  <a:schemeClr val="tx1">
                    <a:lumMod val="65000"/>
                    <a:lumOff val="35000"/>
                  </a:schemeClr>
                </a:solidFill>
                <a:ea typeface="MS PGothic" panose="020B0600070205080204" pitchFamily="34" charset="-128"/>
              </a:rPr>
              <a:t>Source: Global </a:t>
            </a:r>
            <a:r>
              <a:rPr lang="da-DK" sz="800" dirty="0" err="1" smtClean="0">
                <a:solidFill>
                  <a:schemeClr val="tx1">
                    <a:lumMod val="65000"/>
                    <a:lumOff val="35000"/>
                  </a:schemeClr>
                </a:solidFill>
                <a:ea typeface="MS PGothic" panose="020B0600070205080204" pitchFamily="34" charset="-128"/>
              </a:rPr>
              <a:t>University</a:t>
            </a:r>
            <a:r>
              <a:rPr lang="da-DK" sz="800" dirty="0" smtClean="0">
                <a:solidFill>
                  <a:schemeClr val="tx1">
                    <a:lumMod val="65000"/>
                    <a:lumOff val="35000"/>
                  </a:schemeClr>
                </a:solidFill>
                <a:ea typeface="MS PGothic" panose="020B0600070205080204" pitchFamily="34" charset="-128"/>
              </a:rPr>
              <a:t> Alliance (FMI: </a:t>
            </a:r>
            <a:r>
              <a:rPr lang="da-DK" sz="800" dirty="0" err="1" smtClean="0">
                <a:solidFill>
                  <a:schemeClr val="tx1">
                    <a:lumMod val="65000"/>
                    <a:lumOff val="35000"/>
                  </a:schemeClr>
                </a:solidFill>
                <a:ea typeface="MS PGothic" panose="020B0600070205080204" pitchFamily="34" charset="-128"/>
              </a:rPr>
              <a:t>www.globaluniversityalliance.net</a:t>
            </a:r>
            <a:r>
              <a:rPr lang="da-DK" sz="800" dirty="0" smtClean="0">
                <a:solidFill>
                  <a:schemeClr val="tx1">
                    <a:lumMod val="65000"/>
                    <a:lumOff val="35000"/>
                  </a:schemeClr>
                </a:solidFill>
                <a:ea typeface="MS PGothic" panose="020B0600070205080204" pitchFamily="34" charset="-128"/>
              </a:rPr>
              <a:t>/research-</a:t>
            </a:r>
            <a:r>
              <a:rPr lang="da-DK" sz="800" dirty="0" err="1" smtClean="0">
                <a:solidFill>
                  <a:schemeClr val="tx1">
                    <a:lumMod val="65000"/>
                    <a:lumOff val="35000"/>
                  </a:schemeClr>
                </a:solidFill>
                <a:ea typeface="MS PGothic" panose="020B0600070205080204" pitchFamily="34" charset="-128"/>
              </a:rPr>
              <a:t>areas</a:t>
            </a:r>
            <a:r>
              <a:rPr lang="da-DK" sz="800" dirty="0" smtClean="0">
                <a:solidFill>
                  <a:schemeClr val="tx1">
                    <a:lumMod val="65000"/>
                    <a:lumOff val="35000"/>
                  </a:schemeClr>
                </a:solidFill>
                <a:ea typeface="MS PGothic" panose="020B0600070205080204" pitchFamily="34" charset="-128"/>
              </a:rPr>
              <a:t>/business-architecture-research/)</a:t>
            </a:r>
            <a:endParaRPr lang="en-US" sz="800" dirty="0">
              <a:solidFill>
                <a:schemeClr val="tx1">
                  <a:lumMod val="65000"/>
                  <a:lumOff val="35000"/>
                </a:schemeClr>
              </a:solidFill>
              <a:ea typeface="MS PGothic" panose="020B0600070205080204" pitchFamily="34" charset="-128"/>
            </a:endParaRPr>
          </a:p>
          <a:p>
            <a:pPr algn="r" eaLnBrk="1" hangingPunct="1">
              <a:buClr>
                <a:schemeClr val="accent1"/>
              </a:buClr>
              <a:buSzPct val="80000"/>
              <a:buFont typeface="Wingdings" panose="05000000000000000000" pitchFamily="2" charset="2"/>
              <a:buNone/>
              <a:defRPr/>
            </a:pPr>
            <a:r>
              <a:rPr lang="en-US" sz="800" dirty="0">
                <a:solidFill>
                  <a:schemeClr val="tx1">
                    <a:lumMod val="65000"/>
                    <a:lumOff val="35000"/>
                  </a:schemeClr>
                </a:solidFill>
                <a:ea typeface="MS PGothic" panose="020B0600070205080204" pitchFamily="34" charset="-128"/>
              </a:rPr>
              <a:t>Business </a:t>
            </a:r>
            <a:r>
              <a:rPr lang="en-US" sz="800" dirty="0">
                <a:solidFill>
                  <a:schemeClr val="tx1">
                    <a:lumMod val="65000"/>
                    <a:lumOff val="35000"/>
                  </a:schemeClr>
                </a:solidFill>
                <a:ea typeface="MS PGothic" panose="020B0600070205080204" pitchFamily="34" charset="-128"/>
              </a:rPr>
              <a:t>&amp; EA Research: 1765 CEOs and 2936 business leaders </a:t>
            </a:r>
            <a:r>
              <a:rPr lang="da-DK" sz="800" dirty="0">
                <a:solidFill>
                  <a:schemeClr val="tx1">
                    <a:lumMod val="65000"/>
                    <a:lumOff val="35000"/>
                  </a:schemeClr>
                </a:solidFill>
                <a:ea typeface="MS PGothic" panose="020B0600070205080204" pitchFamily="34" charset="-128"/>
              </a:rPr>
              <a:t>representing all major countries</a:t>
            </a:r>
            <a:endParaRPr lang="en-US" sz="800" dirty="0">
              <a:solidFill>
                <a:schemeClr val="tx1">
                  <a:lumMod val="65000"/>
                  <a:lumOff val="35000"/>
                </a:schemeClr>
              </a:solidFill>
              <a:ea typeface="MS PGothic" panose="020B0600070205080204" pitchFamily="34" charset="-128"/>
            </a:endParaRPr>
          </a:p>
        </p:txBody>
      </p:sp>
    </p:spTree>
    <p:extLst>
      <p:ext uri="{BB962C8B-B14F-4D97-AF65-F5344CB8AC3E}">
        <p14:creationId xmlns:p14="http://schemas.microsoft.com/office/powerpoint/2010/main" val="10972417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p:cNvSpPr>
            <a:spLocks noGrp="1"/>
          </p:cNvSpPr>
          <p:nvPr>
            <p:ph type="title"/>
          </p:nvPr>
        </p:nvSpPr>
        <p:spPr>
          <a:xfrm>
            <a:off x="71438" y="79375"/>
            <a:ext cx="6896100" cy="841375"/>
          </a:xfrm>
        </p:spPr>
        <p:txBody>
          <a:bodyPr/>
          <a:lstStyle/>
          <a:p>
            <a:r>
              <a:rPr lang="da-DK" altLang="en-US">
                <a:ea typeface="MS PGothic" charset="-128"/>
              </a:rPr>
              <a:t>Rating of strategic importance</a:t>
            </a:r>
          </a:p>
        </p:txBody>
      </p:sp>
      <p:pic>
        <p:nvPicPr>
          <p:cNvPr id="37891" name="Content Placeholder 3" descr="Benefits Chart - EA Current State 01-01.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5725" y="1927225"/>
            <a:ext cx="8963025" cy="3660775"/>
          </a:xfrm>
        </p:spPr>
      </p:pic>
      <p:sp>
        <p:nvSpPr>
          <p:cNvPr id="4" name="TextBox 3"/>
          <p:cNvSpPr txBox="1"/>
          <p:nvPr/>
        </p:nvSpPr>
        <p:spPr bwMode="gray">
          <a:xfrm>
            <a:off x="685800" y="4819650"/>
            <a:ext cx="114300" cy="246063"/>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1</a:t>
            </a:r>
          </a:p>
        </p:txBody>
      </p:sp>
      <p:sp>
        <p:nvSpPr>
          <p:cNvPr id="37893" name="Rectangle 3"/>
          <p:cNvSpPr>
            <a:spLocks noChangeArrowheads="1"/>
          </p:cNvSpPr>
          <p:nvPr/>
        </p:nvSpPr>
        <p:spPr bwMode="auto">
          <a:xfrm>
            <a:off x="3244850" y="3079750"/>
            <a:ext cx="5803900" cy="1047750"/>
          </a:xfrm>
          <a:prstGeom prst="rect">
            <a:avLst/>
          </a:prstGeom>
          <a:solidFill>
            <a:schemeClr val="bg1"/>
          </a:solidFill>
          <a:ln w="19050">
            <a:solidFill>
              <a:schemeClr val="bg1"/>
            </a:solidFill>
            <a:round/>
            <a:headEnd/>
            <a:tailEnd/>
          </a:ln>
        </p:spPr>
        <p:txBody>
          <a:bodyPr wrap="none" lIns="90000" tIns="46800" rIns="90000" bIns="46800" anchor="ctr"/>
          <a:lstStyle>
            <a:lvl1pPr marL="244475" indent="-244475">
              <a:spcBef>
                <a:spcPct val="75000"/>
              </a:spcBef>
              <a:buClr>
                <a:schemeClr val="tx1"/>
              </a:buClr>
              <a:buSzPct val="80000"/>
              <a:buFont typeface="Wingdings" charset="2"/>
              <a:defRPr>
                <a:solidFill>
                  <a:schemeClr val="tx1"/>
                </a:solidFill>
                <a:latin typeface="Arial" charset="0"/>
                <a:ea typeface="MS PGothic" charset="-128"/>
              </a:defRPr>
            </a:lvl1pPr>
            <a:lvl2pPr marL="742950" indent="-285750">
              <a:spcBef>
                <a:spcPct val="25000"/>
              </a:spcBef>
              <a:buClr>
                <a:srgbClr val="003264"/>
              </a:buClr>
              <a:buSzPct val="100000"/>
              <a:buFont typeface="Arial" charset="0"/>
              <a:buChar char="•"/>
              <a:defRPr>
                <a:solidFill>
                  <a:schemeClr val="tx1"/>
                </a:solidFill>
                <a:latin typeface="Arial" charset="0"/>
                <a:ea typeface="MS PGothic" charset="-128"/>
              </a:defRPr>
            </a:lvl2pPr>
            <a:lvl3pPr marL="1143000" indent="-228600">
              <a:spcBef>
                <a:spcPct val="25000"/>
              </a:spcBef>
              <a:buClr>
                <a:srgbClr val="003264"/>
              </a:buClr>
              <a:buSzPct val="100000"/>
              <a:buFont typeface="Arial" charset="0"/>
              <a:buChar char="•"/>
              <a:defRPr>
                <a:solidFill>
                  <a:schemeClr val="tx1"/>
                </a:solidFill>
                <a:latin typeface="Arial" charset="0"/>
                <a:ea typeface="MS PGothic" charset="-128"/>
              </a:defRPr>
            </a:lvl3pPr>
            <a:lvl4pPr marL="1600200" indent="-228600">
              <a:spcBef>
                <a:spcPct val="25000"/>
              </a:spcBef>
              <a:buClr>
                <a:srgbClr val="003264"/>
              </a:buClr>
              <a:buSzPct val="100000"/>
              <a:buFont typeface="Arial" charset="0"/>
              <a:buChar char="•"/>
              <a:defRPr>
                <a:solidFill>
                  <a:schemeClr val="tx1"/>
                </a:solidFill>
                <a:latin typeface="Arial" charset="0"/>
                <a:ea typeface="MS PGothic" charset="-128"/>
              </a:defRPr>
            </a:lvl4pPr>
            <a:lvl5pPr marL="2057400" indent="-228600">
              <a:spcBef>
                <a:spcPct val="15000"/>
              </a:spcBef>
              <a:buClr>
                <a:srgbClr val="003264"/>
              </a:buClr>
              <a:buSzPct val="100000"/>
              <a:buFont typeface="Arial" charset="0"/>
              <a:buChar char="•"/>
              <a:defRPr>
                <a:solidFill>
                  <a:schemeClr val="tx1"/>
                </a:solidFill>
                <a:latin typeface="Arial" charset="0"/>
                <a:ea typeface="MS PGothic" charset="-128"/>
              </a:defRPr>
            </a:lvl5pPr>
            <a:lvl6pPr marL="25146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6pPr>
            <a:lvl7pPr marL="29718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7pPr>
            <a:lvl8pPr marL="34290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8pPr>
            <a:lvl9pPr marL="38862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9pPr>
          </a:lstStyle>
          <a:p>
            <a:pPr eaLnBrk="1" hangingPunct="1">
              <a:spcBef>
                <a:spcPct val="0"/>
              </a:spcBef>
              <a:buClr>
                <a:schemeClr val="accent1"/>
              </a:buClr>
            </a:pPr>
            <a:endParaRPr lang="en-US" altLang="en-US"/>
          </a:p>
        </p:txBody>
      </p:sp>
      <p:sp>
        <p:nvSpPr>
          <p:cNvPr id="37894" name="Rectangle 3"/>
          <p:cNvSpPr>
            <a:spLocks noChangeArrowheads="1"/>
          </p:cNvSpPr>
          <p:nvPr/>
        </p:nvSpPr>
        <p:spPr bwMode="auto">
          <a:xfrm>
            <a:off x="187325" y="3079750"/>
            <a:ext cx="2987675" cy="1047750"/>
          </a:xfrm>
          <a:prstGeom prst="rect">
            <a:avLst/>
          </a:prstGeom>
          <a:solidFill>
            <a:schemeClr val="bg1"/>
          </a:solidFill>
          <a:ln w="19050">
            <a:solidFill>
              <a:schemeClr val="bg1"/>
            </a:solidFill>
            <a:round/>
            <a:headEnd/>
            <a:tailEnd/>
          </a:ln>
        </p:spPr>
        <p:txBody>
          <a:bodyPr wrap="none" lIns="90000" tIns="46800" rIns="90000" bIns="46800" anchor="ctr"/>
          <a:lstStyle>
            <a:lvl1pPr marL="244475" indent="-244475">
              <a:spcBef>
                <a:spcPct val="75000"/>
              </a:spcBef>
              <a:buClr>
                <a:schemeClr val="tx1"/>
              </a:buClr>
              <a:buSzPct val="80000"/>
              <a:buFont typeface="Wingdings" charset="2"/>
              <a:defRPr>
                <a:solidFill>
                  <a:schemeClr val="tx1"/>
                </a:solidFill>
                <a:latin typeface="Arial" charset="0"/>
                <a:ea typeface="MS PGothic" charset="-128"/>
              </a:defRPr>
            </a:lvl1pPr>
            <a:lvl2pPr marL="742950" indent="-285750">
              <a:spcBef>
                <a:spcPct val="25000"/>
              </a:spcBef>
              <a:buClr>
                <a:srgbClr val="003264"/>
              </a:buClr>
              <a:buSzPct val="100000"/>
              <a:buFont typeface="Arial" charset="0"/>
              <a:buChar char="•"/>
              <a:defRPr>
                <a:solidFill>
                  <a:schemeClr val="tx1"/>
                </a:solidFill>
                <a:latin typeface="Arial" charset="0"/>
                <a:ea typeface="MS PGothic" charset="-128"/>
              </a:defRPr>
            </a:lvl2pPr>
            <a:lvl3pPr marL="1143000" indent="-228600">
              <a:spcBef>
                <a:spcPct val="25000"/>
              </a:spcBef>
              <a:buClr>
                <a:srgbClr val="003264"/>
              </a:buClr>
              <a:buSzPct val="100000"/>
              <a:buFont typeface="Arial" charset="0"/>
              <a:buChar char="•"/>
              <a:defRPr>
                <a:solidFill>
                  <a:schemeClr val="tx1"/>
                </a:solidFill>
                <a:latin typeface="Arial" charset="0"/>
                <a:ea typeface="MS PGothic" charset="-128"/>
              </a:defRPr>
            </a:lvl3pPr>
            <a:lvl4pPr marL="1600200" indent="-228600">
              <a:spcBef>
                <a:spcPct val="25000"/>
              </a:spcBef>
              <a:buClr>
                <a:srgbClr val="003264"/>
              </a:buClr>
              <a:buSzPct val="100000"/>
              <a:buFont typeface="Arial" charset="0"/>
              <a:buChar char="•"/>
              <a:defRPr>
                <a:solidFill>
                  <a:schemeClr val="tx1"/>
                </a:solidFill>
                <a:latin typeface="Arial" charset="0"/>
                <a:ea typeface="MS PGothic" charset="-128"/>
              </a:defRPr>
            </a:lvl4pPr>
            <a:lvl5pPr marL="2057400" indent="-228600">
              <a:spcBef>
                <a:spcPct val="15000"/>
              </a:spcBef>
              <a:buClr>
                <a:srgbClr val="003264"/>
              </a:buClr>
              <a:buSzPct val="100000"/>
              <a:buFont typeface="Arial" charset="0"/>
              <a:buChar char="•"/>
              <a:defRPr>
                <a:solidFill>
                  <a:schemeClr val="tx1"/>
                </a:solidFill>
                <a:latin typeface="Arial" charset="0"/>
                <a:ea typeface="MS PGothic" charset="-128"/>
              </a:defRPr>
            </a:lvl5pPr>
            <a:lvl6pPr marL="25146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6pPr>
            <a:lvl7pPr marL="29718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7pPr>
            <a:lvl8pPr marL="34290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8pPr>
            <a:lvl9pPr marL="38862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9pPr>
          </a:lstStyle>
          <a:p>
            <a:pPr eaLnBrk="1" hangingPunct="1">
              <a:spcBef>
                <a:spcPct val="0"/>
              </a:spcBef>
              <a:buClr>
                <a:schemeClr val="accent1"/>
              </a:buClr>
            </a:pPr>
            <a:endParaRPr lang="en-US" altLang="en-US"/>
          </a:p>
        </p:txBody>
      </p:sp>
      <p:sp>
        <p:nvSpPr>
          <p:cNvPr id="8" name="TextBox 7"/>
          <p:cNvSpPr txBox="1"/>
          <p:nvPr/>
        </p:nvSpPr>
        <p:spPr bwMode="gray">
          <a:xfrm>
            <a:off x="685800" y="4476750"/>
            <a:ext cx="114300" cy="246063"/>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2</a:t>
            </a:r>
          </a:p>
        </p:txBody>
      </p:sp>
      <p:sp>
        <p:nvSpPr>
          <p:cNvPr id="10" name="TextBox 9"/>
          <p:cNvSpPr txBox="1"/>
          <p:nvPr/>
        </p:nvSpPr>
        <p:spPr bwMode="gray">
          <a:xfrm>
            <a:off x="685800" y="4127500"/>
            <a:ext cx="114300" cy="246063"/>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3</a:t>
            </a:r>
          </a:p>
        </p:txBody>
      </p:sp>
      <p:sp>
        <p:nvSpPr>
          <p:cNvPr id="12" name="Rectangle 11"/>
          <p:cNvSpPr/>
          <p:nvPr/>
        </p:nvSpPr>
        <p:spPr>
          <a:xfrm>
            <a:off x="3594100" y="5446713"/>
            <a:ext cx="5470525" cy="461665"/>
          </a:xfrm>
          <a:prstGeom prst="rect">
            <a:avLst/>
          </a:prstGeom>
          <a:solidFill>
            <a:schemeClr val="bg1"/>
          </a:solidFill>
        </p:spPr>
        <p:txBody>
          <a:bodyPr>
            <a:spAutoFit/>
          </a:bodyPr>
          <a:lstStyle/>
          <a:p>
            <a:pPr algn="r" eaLnBrk="1" hangingPunct="1">
              <a:buClr>
                <a:schemeClr val="accent1"/>
              </a:buClr>
              <a:buSzPct val="80000"/>
              <a:buFont typeface="Wingdings" panose="05000000000000000000" pitchFamily="2" charset="2"/>
              <a:buNone/>
              <a:defRPr/>
            </a:pPr>
            <a:r>
              <a:rPr lang="da-DK" sz="800" dirty="0" smtClean="0">
                <a:solidFill>
                  <a:schemeClr val="tx1">
                    <a:lumMod val="65000"/>
                    <a:lumOff val="35000"/>
                  </a:schemeClr>
                </a:solidFill>
                <a:ea typeface="MS PGothic" panose="020B0600070205080204" pitchFamily="34" charset="-128"/>
              </a:rPr>
              <a:t>Source: Global </a:t>
            </a:r>
            <a:r>
              <a:rPr lang="da-DK" sz="800" dirty="0" err="1" smtClean="0">
                <a:solidFill>
                  <a:schemeClr val="tx1">
                    <a:lumMod val="65000"/>
                    <a:lumOff val="35000"/>
                  </a:schemeClr>
                </a:solidFill>
                <a:ea typeface="MS PGothic" panose="020B0600070205080204" pitchFamily="34" charset="-128"/>
              </a:rPr>
              <a:t>University</a:t>
            </a:r>
            <a:r>
              <a:rPr lang="da-DK" sz="800" dirty="0" smtClean="0">
                <a:solidFill>
                  <a:schemeClr val="tx1">
                    <a:lumMod val="65000"/>
                    <a:lumOff val="35000"/>
                  </a:schemeClr>
                </a:solidFill>
                <a:ea typeface="MS PGothic" panose="020B0600070205080204" pitchFamily="34" charset="-128"/>
              </a:rPr>
              <a:t> Alliance (FMI: </a:t>
            </a:r>
            <a:r>
              <a:rPr lang="da-DK" sz="800" dirty="0" err="1" smtClean="0">
                <a:solidFill>
                  <a:schemeClr val="tx1">
                    <a:lumMod val="65000"/>
                    <a:lumOff val="35000"/>
                  </a:schemeClr>
                </a:solidFill>
                <a:ea typeface="MS PGothic" panose="020B0600070205080204" pitchFamily="34" charset="-128"/>
              </a:rPr>
              <a:t>www.globaluniversityalliance.net</a:t>
            </a:r>
            <a:r>
              <a:rPr lang="da-DK" sz="800" dirty="0" smtClean="0">
                <a:solidFill>
                  <a:schemeClr val="tx1">
                    <a:lumMod val="65000"/>
                    <a:lumOff val="35000"/>
                  </a:schemeClr>
                </a:solidFill>
                <a:ea typeface="MS PGothic" panose="020B0600070205080204" pitchFamily="34" charset="-128"/>
              </a:rPr>
              <a:t>/research-</a:t>
            </a:r>
            <a:r>
              <a:rPr lang="da-DK" sz="800" dirty="0" err="1" smtClean="0">
                <a:solidFill>
                  <a:schemeClr val="tx1">
                    <a:lumMod val="65000"/>
                    <a:lumOff val="35000"/>
                  </a:schemeClr>
                </a:solidFill>
                <a:ea typeface="MS PGothic" panose="020B0600070205080204" pitchFamily="34" charset="-128"/>
              </a:rPr>
              <a:t>areas</a:t>
            </a:r>
            <a:r>
              <a:rPr lang="da-DK" sz="800" dirty="0" smtClean="0">
                <a:solidFill>
                  <a:schemeClr val="tx1">
                    <a:lumMod val="65000"/>
                    <a:lumOff val="35000"/>
                  </a:schemeClr>
                </a:solidFill>
                <a:ea typeface="MS PGothic" panose="020B0600070205080204" pitchFamily="34" charset="-128"/>
              </a:rPr>
              <a:t>/business-architecture-research/)</a:t>
            </a:r>
            <a:endParaRPr lang="en-US" sz="800" dirty="0">
              <a:solidFill>
                <a:schemeClr val="tx1">
                  <a:lumMod val="65000"/>
                  <a:lumOff val="35000"/>
                </a:schemeClr>
              </a:solidFill>
              <a:ea typeface="MS PGothic" panose="020B0600070205080204" pitchFamily="34" charset="-128"/>
            </a:endParaRPr>
          </a:p>
          <a:p>
            <a:pPr algn="r" eaLnBrk="1" hangingPunct="1">
              <a:buClr>
                <a:schemeClr val="accent1"/>
              </a:buClr>
              <a:buSzPct val="80000"/>
              <a:buFont typeface="Wingdings" panose="05000000000000000000" pitchFamily="2" charset="2"/>
              <a:buNone/>
              <a:defRPr/>
            </a:pPr>
            <a:r>
              <a:rPr lang="en-US" sz="800" dirty="0">
                <a:solidFill>
                  <a:schemeClr val="tx1">
                    <a:lumMod val="65000"/>
                    <a:lumOff val="35000"/>
                  </a:schemeClr>
                </a:solidFill>
                <a:ea typeface="MS PGothic" panose="020B0600070205080204" pitchFamily="34" charset="-128"/>
              </a:rPr>
              <a:t>Business </a:t>
            </a:r>
            <a:r>
              <a:rPr lang="en-US" sz="800" dirty="0">
                <a:solidFill>
                  <a:schemeClr val="tx1">
                    <a:lumMod val="65000"/>
                    <a:lumOff val="35000"/>
                  </a:schemeClr>
                </a:solidFill>
                <a:ea typeface="MS PGothic" panose="020B0600070205080204" pitchFamily="34" charset="-128"/>
              </a:rPr>
              <a:t>&amp; EA Research: 1765 CEOs and 2936 business leaders </a:t>
            </a:r>
            <a:r>
              <a:rPr lang="da-DK" sz="800" dirty="0">
                <a:solidFill>
                  <a:schemeClr val="tx1">
                    <a:lumMod val="65000"/>
                    <a:lumOff val="35000"/>
                  </a:schemeClr>
                </a:solidFill>
                <a:ea typeface="MS PGothic" panose="020B0600070205080204" pitchFamily="34" charset="-128"/>
              </a:rPr>
              <a:t>representing all major countries</a:t>
            </a:r>
            <a:endParaRPr lang="en-US" sz="800" dirty="0">
              <a:solidFill>
                <a:schemeClr val="tx1">
                  <a:lumMod val="65000"/>
                  <a:lumOff val="35000"/>
                </a:schemeClr>
              </a:solidFill>
              <a:ea typeface="MS PGothic" panose="020B0600070205080204" pitchFamily="34" charset="-128"/>
            </a:endParaRPr>
          </a:p>
        </p:txBody>
      </p:sp>
    </p:spTree>
    <p:extLst>
      <p:ext uri="{BB962C8B-B14F-4D97-AF65-F5344CB8AC3E}">
        <p14:creationId xmlns:p14="http://schemas.microsoft.com/office/powerpoint/2010/main" val="9001331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
          <p:cNvSpPr>
            <a:spLocks noGrp="1"/>
          </p:cNvSpPr>
          <p:nvPr>
            <p:ph type="title"/>
          </p:nvPr>
        </p:nvSpPr>
        <p:spPr>
          <a:xfrm>
            <a:off x="71438" y="79375"/>
            <a:ext cx="6896100" cy="841375"/>
          </a:xfrm>
        </p:spPr>
        <p:txBody>
          <a:bodyPr/>
          <a:lstStyle/>
          <a:p>
            <a:r>
              <a:rPr lang="da-DK" altLang="en-US">
                <a:ea typeface="MS PGothic" charset="-128"/>
              </a:rPr>
              <a:t>Rating of strategic importance</a:t>
            </a:r>
          </a:p>
        </p:txBody>
      </p:sp>
      <p:pic>
        <p:nvPicPr>
          <p:cNvPr id="38915" name="Content Placeholder 3" descr="Benefits Chart - EA Current State 01-01.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5725" y="1927225"/>
            <a:ext cx="8963025" cy="3660775"/>
          </a:xfrm>
        </p:spPr>
      </p:pic>
      <p:sp>
        <p:nvSpPr>
          <p:cNvPr id="4" name="TextBox 3"/>
          <p:cNvSpPr txBox="1"/>
          <p:nvPr/>
        </p:nvSpPr>
        <p:spPr bwMode="gray">
          <a:xfrm>
            <a:off x="685800" y="4819650"/>
            <a:ext cx="114300" cy="246063"/>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1</a:t>
            </a:r>
          </a:p>
        </p:txBody>
      </p:sp>
      <p:sp>
        <p:nvSpPr>
          <p:cNvPr id="38917" name="Rectangle 3"/>
          <p:cNvSpPr>
            <a:spLocks noChangeArrowheads="1"/>
          </p:cNvSpPr>
          <p:nvPr/>
        </p:nvSpPr>
        <p:spPr bwMode="auto">
          <a:xfrm>
            <a:off x="3244850" y="3009900"/>
            <a:ext cx="5803900" cy="768350"/>
          </a:xfrm>
          <a:prstGeom prst="rect">
            <a:avLst/>
          </a:prstGeom>
          <a:solidFill>
            <a:schemeClr val="bg1"/>
          </a:solidFill>
          <a:ln w="19050">
            <a:solidFill>
              <a:schemeClr val="bg1"/>
            </a:solidFill>
            <a:round/>
            <a:headEnd/>
            <a:tailEnd/>
          </a:ln>
        </p:spPr>
        <p:txBody>
          <a:bodyPr wrap="none" lIns="90000" tIns="46800" rIns="90000" bIns="46800" anchor="ctr"/>
          <a:lstStyle>
            <a:lvl1pPr marL="244475" indent="-244475">
              <a:spcBef>
                <a:spcPct val="75000"/>
              </a:spcBef>
              <a:buClr>
                <a:schemeClr val="tx1"/>
              </a:buClr>
              <a:buSzPct val="80000"/>
              <a:buFont typeface="Wingdings" charset="2"/>
              <a:defRPr>
                <a:solidFill>
                  <a:schemeClr val="tx1"/>
                </a:solidFill>
                <a:latin typeface="Arial" charset="0"/>
                <a:ea typeface="MS PGothic" charset="-128"/>
              </a:defRPr>
            </a:lvl1pPr>
            <a:lvl2pPr marL="742950" indent="-285750">
              <a:spcBef>
                <a:spcPct val="25000"/>
              </a:spcBef>
              <a:buClr>
                <a:srgbClr val="003264"/>
              </a:buClr>
              <a:buSzPct val="100000"/>
              <a:buFont typeface="Arial" charset="0"/>
              <a:buChar char="•"/>
              <a:defRPr>
                <a:solidFill>
                  <a:schemeClr val="tx1"/>
                </a:solidFill>
                <a:latin typeface="Arial" charset="0"/>
                <a:ea typeface="MS PGothic" charset="-128"/>
              </a:defRPr>
            </a:lvl2pPr>
            <a:lvl3pPr marL="1143000" indent="-228600">
              <a:spcBef>
                <a:spcPct val="25000"/>
              </a:spcBef>
              <a:buClr>
                <a:srgbClr val="003264"/>
              </a:buClr>
              <a:buSzPct val="100000"/>
              <a:buFont typeface="Arial" charset="0"/>
              <a:buChar char="•"/>
              <a:defRPr>
                <a:solidFill>
                  <a:schemeClr val="tx1"/>
                </a:solidFill>
                <a:latin typeface="Arial" charset="0"/>
                <a:ea typeface="MS PGothic" charset="-128"/>
              </a:defRPr>
            </a:lvl3pPr>
            <a:lvl4pPr marL="1600200" indent="-228600">
              <a:spcBef>
                <a:spcPct val="25000"/>
              </a:spcBef>
              <a:buClr>
                <a:srgbClr val="003264"/>
              </a:buClr>
              <a:buSzPct val="100000"/>
              <a:buFont typeface="Arial" charset="0"/>
              <a:buChar char="•"/>
              <a:defRPr>
                <a:solidFill>
                  <a:schemeClr val="tx1"/>
                </a:solidFill>
                <a:latin typeface="Arial" charset="0"/>
                <a:ea typeface="MS PGothic" charset="-128"/>
              </a:defRPr>
            </a:lvl4pPr>
            <a:lvl5pPr marL="2057400" indent="-228600">
              <a:spcBef>
                <a:spcPct val="15000"/>
              </a:spcBef>
              <a:buClr>
                <a:srgbClr val="003264"/>
              </a:buClr>
              <a:buSzPct val="100000"/>
              <a:buFont typeface="Arial" charset="0"/>
              <a:buChar char="•"/>
              <a:defRPr>
                <a:solidFill>
                  <a:schemeClr val="tx1"/>
                </a:solidFill>
                <a:latin typeface="Arial" charset="0"/>
                <a:ea typeface="MS PGothic" charset="-128"/>
              </a:defRPr>
            </a:lvl5pPr>
            <a:lvl6pPr marL="25146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6pPr>
            <a:lvl7pPr marL="29718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7pPr>
            <a:lvl8pPr marL="34290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8pPr>
            <a:lvl9pPr marL="38862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9pPr>
          </a:lstStyle>
          <a:p>
            <a:pPr eaLnBrk="1" hangingPunct="1">
              <a:spcBef>
                <a:spcPct val="0"/>
              </a:spcBef>
              <a:buClr>
                <a:schemeClr val="accent1"/>
              </a:buClr>
            </a:pPr>
            <a:endParaRPr lang="en-US" altLang="en-US"/>
          </a:p>
        </p:txBody>
      </p:sp>
      <p:sp>
        <p:nvSpPr>
          <p:cNvPr id="38918" name="Rectangle 3"/>
          <p:cNvSpPr>
            <a:spLocks noChangeArrowheads="1"/>
          </p:cNvSpPr>
          <p:nvPr/>
        </p:nvSpPr>
        <p:spPr bwMode="auto">
          <a:xfrm>
            <a:off x="187325" y="3149600"/>
            <a:ext cx="2987675" cy="558800"/>
          </a:xfrm>
          <a:prstGeom prst="rect">
            <a:avLst/>
          </a:prstGeom>
          <a:solidFill>
            <a:schemeClr val="bg1"/>
          </a:solidFill>
          <a:ln w="19050">
            <a:solidFill>
              <a:schemeClr val="bg1"/>
            </a:solidFill>
            <a:round/>
            <a:headEnd/>
            <a:tailEnd/>
          </a:ln>
        </p:spPr>
        <p:txBody>
          <a:bodyPr wrap="none" lIns="90000" tIns="46800" rIns="90000" bIns="46800" anchor="ctr"/>
          <a:lstStyle>
            <a:lvl1pPr marL="244475" indent="-244475">
              <a:spcBef>
                <a:spcPct val="75000"/>
              </a:spcBef>
              <a:buClr>
                <a:schemeClr val="tx1"/>
              </a:buClr>
              <a:buSzPct val="80000"/>
              <a:buFont typeface="Wingdings" charset="2"/>
              <a:defRPr>
                <a:solidFill>
                  <a:schemeClr val="tx1"/>
                </a:solidFill>
                <a:latin typeface="Arial" charset="0"/>
                <a:ea typeface="MS PGothic" charset="-128"/>
              </a:defRPr>
            </a:lvl1pPr>
            <a:lvl2pPr marL="742950" indent="-285750">
              <a:spcBef>
                <a:spcPct val="25000"/>
              </a:spcBef>
              <a:buClr>
                <a:srgbClr val="003264"/>
              </a:buClr>
              <a:buSzPct val="100000"/>
              <a:buFont typeface="Arial" charset="0"/>
              <a:buChar char="•"/>
              <a:defRPr>
                <a:solidFill>
                  <a:schemeClr val="tx1"/>
                </a:solidFill>
                <a:latin typeface="Arial" charset="0"/>
                <a:ea typeface="MS PGothic" charset="-128"/>
              </a:defRPr>
            </a:lvl2pPr>
            <a:lvl3pPr marL="1143000" indent="-228600">
              <a:spcBef>
                <a:spcPct val="25000"/>
              </a:spcBef>
              <a:buClr>
                <a:srgbClr val="003264"/>
              </a:buClr>
              <a:buSzPct val="100000"/>
              <a:buFont typeface="Arial" charset="0"/>
              <a:buChar char="•"/>
              <a:defRPr>
                <a:solidFill>
                  <a:schemeClr val="tx1"/>
                </a:solidFill>
                <a:latin typeface="Arial" charset="0"/>
                <a:ea typeface="MS PGothic" charset="-128"/>
              </a:defRPr>
            </a:lvl3pPr>
            <a:lvl4pPr marL="1600200" indent="-228600">
              <a:spcBef>
                <a:spcPct val="25000"/>
              </a:spcBef>
              <a:buClr>
                <a:srgbClr val="003264"/>
              </a:buClr>
              <a:buSzPct val="100000"/>
              <a:buFont typeface="Arial" charset="0"/>
              <a:buChar char="•"/>
              <a:defRPr>
                <a:solidFill>
                  <a:schemeClr val="tx1"/>
                </a:solidFill>
                <a:latin typeface="Arial" charset="0"/>
                <a:ea typeface="MS PGothic" charset="-128"/>
              </a:defRPr>
            </a:lvl4pPr>
            <a:lvl5pPr marL="2057400" indent="-228600">
              <a:spcBef>
                <a:spcPct val="15000"/>
              </a:spcBef>
              <a:buClr>
                <a:srgbClr val="003264"/>
              </a:buClr>
              <a:buSzPct val="100000"/>
              <a:buFont typeface="Arial" charset="0"/>
              <a:buChar char="•"/>
              <a:defRPr>
                <a:solidFill>
                  <a:schemeClr val="tx1"/>
                </a:solidFill>
                <a:latin typeface="Arial" charset="0"/>
                <a:ea typeface="MS PGothic" charset="-128"/>
              </a:defRPr>
            </a:lvl5pPr>
            <a:lvl6pPr marL="25146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6pPr>
            <a:lvl7pPr marL="29718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7pPr>
            <a:lvl8pPr marL="34290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8pPr>
            <a:lvl9pPr marL="38862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9pPr>
          </a:lstStyle>
          <a:p>
            <a:pPr eaLnBrk="1" hangingPunct="1">
              <a:spcBef>
                <a:spcPct val="0"/>
              </a:spcBef>
              <a:buClr>
                <a:schemeClr val="accent1"/>
              </a:buClr>
            </a:pPr>
            <a:endParaRPr lang="en-US" altLang="en-US"/>
          </a:p>
        </p:txBody>
      </p:sp>
      <p:sp>
        <p:nvSpPr>
          <p:cNvPr id="8" name="TextBox 7"/>
          <p:cNvSpPr txBox="1"/>
          <p:nvPr/>
        </p:nvSpPr>
        <p:spPr bwMode="gray">
          <a:xfrm>
            <a:off x="685800" y="4476750"/>
            <a:ext cx="114300" cy="246063"/>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2</a:t>
            </a:r>
          </a:p>
        </p:txBody>
      </p:sp>
      <p:sp>
        <p:nvSpPr>
          <p:cNvPr id="10" name="TextBox 9"/>
          <p:cNvSpPr txBox="1"/>
          <p:nvPr/>
        </p:nvSpPr>
        <p:spPr bwMode="gray">
          <a:xfrm>
            <a:off x="685800" y="4127500"/>
            <a:ext cx="114300" cy="246063"/>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3</a:t>
            </a:r>
          </a:p>
        </p:txBody>
      </p:sp>
      <p:sp>
        <p:nvSpPr>
          <p:cNvPr id="11" name="TextBox 10"/>
          <p:cNvSpPr txBox="1"/>
          <p:nvPr/>
        </p:nvSpPr>
        <p:spPr bwMode="gray">
          <a:xfrm>
            <a:off x="685800" y="3811588"/>
            <a:ext cx="114300" cy="246062"/>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4</a:t>
            </a:r>
          </a:p>
        </p:txBody>
      </p:sp>
      <p:sp>
        <p:nvSpPr>
          <p:cNvPr id="13" name="Rectangle 12"/>
          <p:cNvSpPr/>
          <p:nvPr/>
        </p:nvSpPr>
        <p:spPr>
          <a:xfrm>
            <a:off x="3594100" y="5446713"/>
            <a:ext cx="5470525" cy="461665"/>
          </a:xfrm>
          <a:prstGeom prst="rect">
            <a:avLst/>
          </a:prstGeom>
          <a:solidFill>
            <a:schemeClr val="bg1"/>
          </a:solidFill>
        </p:spPr>
        <p:txBody>
          <a:bodyPr>
            <a:spAutoFit/>
          </a:bodyPr>
          <a:lstStyle/>
          <a:p>
            <a:pPr algn="r" eaLnBrk="1" hangingPunct="1">
              <a:buClr>
                <a:schemeClr val="accent1"/>
              </a:buClr>
              <a:buSzPct val="80000"/>
              <a:buFont typeface="Wingdings" panose="05000000000000000000" pitchFamily="2" charset="2"/>
              <a:buNone/>
              <a:defRPr/>
            </a:pPr>
            <a:r>
              <a:rPr lang="da-DK" sz="800" dirty="0" smtClean="0">
                <a:solidFill>
                  <a:schemeClr val="tx1">
                    <a:lumMod val="65000"/>
                    <a:lumOff val="35000"/>
                  </a:schemeClr>
                </a:solidFill>
                <a:ea typeface="MS PGothic" panose="020B0600070205080204" pitchFamily="34" charset="-128"/>
              </a:rPr>
              <a:t>Source: Global </a:t>
            </a:r>
            <a:r>
              <a:rPr lang="da-DK" sz="800" dirty="0" err="1" smtClean="0">
                <a:solidFill>
                  <a:schemeClr val="tx1">
                    <a:lumMod val="65000"/>
                    <a:lumOff val="35000"/>
                  </a:schemeClr>
                </a:solidFill>
                <a:ea typeface="MS PGothic" panose="020B0600070205080204" pitchFamily="34" charset="-128"/>
              </a:rPr>
              <a:t>University</a:t>
            </a:r>
            <a:r>
              <a:rPr lang="da-DK" sz="800" dirty="0" smtClean="0">
                <a:solidFill>
                  <a:schemeClr val="tx1">
                    <a:lumMod val="65000"/>
                    <a:lumOff val="35000"/>
                  </a:schemeClr>
                </a:solidFill>
                <a:ea typeface="MS PGothic" panose="020B0600070205080204" pitchFamily="34" charset="-128"/>
              </a:rPr>
              <a:t> Alliance (FMI: </a:t>
            </a:r>
            <a:r>
              <a:rPr lang="da-DK" sz="800" dirty="0" err="1" smtClean="0">
                <a:solidFill>
                  <a:schemeClr val="tx1">
                    <a:lumMod val="65000"/>
                    <a:lumOff val="35000"/>
                  </a:schemeClr>
                </a:solidFill>
                <a:ea typeface="MS PGothic" panose="020B0600070205080204" pitchFamily="34" charset="-128"/>
              </a:rPr>
              <a:t>www.globaluniversityalliance.net</a:t>
            </a:r>
            <a:r>
              <a:rPr lang="da-DK" sz="800" dirty="0" smtClean="0">
                <a:solidFill>
                  <a:schemeClr val="tx1">
                    <a:lumMod val="65000"/>
                    <a:lumOff val="35000"/>
                  </a:schemeClr>
                </a:solidFill>
                <a:ea typeface="MS PGothic" panose="020B0600070205080204" pitchFamily="34" charset="-128"/>
              </a:rPr>
              <a:t>/research-</a:t>
            </a:r>
            <a:r>
              <a:rPr lang="da-DK" sz="800" dirty="0" err="1" smtClean="0">
                <a:solidFill>
                  <a:schemeClr val="tx1">
                    <a:lumMod val="65000"/>
                    <a:lumOff val="35000"/>
                  </a:schemeClr>
                </a:solidFill>
                <a:ea typeface="MS PGothic" panose="020B0600070205080204" pitchFamily="34" charset="-128"/>
              </a:rPr>
              <a:t>areas</a:t>
            </a:r>
            <a:r>
              <a:rPr lang="da-DK" sz="800" dirty="0" smtClean="0">
                <a:solidFill>
                  <a:schemeClr val="tx1">
                    <a:lumMod val="65000"/>
                    <a:lumOff val="35000"/>
                  </a:schemeClr>
                </a:solidFill>
                <a:ea typeface="MS PGothic" panose="020B0600070205080204" pitchFamily="34" charset="-128"/>
              </a:rPr>
              <a:t>/business-architecture-research/)</a:t>
            </a:r>
            <a:endParaRPr lang="en-US" sz="800" dirty="0">
              <a:solidFill>
                <a:schemeClr val="tx1">
                  <a:lumMod val="65000"/>
                  <a:lumOff val="35000"/>
                </a:schemeClr>
              </a:solidFill>
              <a:ea typeface="MS PGothic" panose="020B0600070205080204" pitchFamily="34" charset="-128"/>
            </a:endParaRPr>
          </a:p>
          <a:p>
            <a:pPr algn="r" eaLnBrk="1" hangingPunct="1">
              <a:buClr>
                <a:schemeClr val="accent1"/>
              </a:buClr>
              <a:buSzPct val="80000"/>
              <a:buFont typeface="Wingdings" panose="05000000000000000000" pitchFamily="2" charset="2"/>
              <a:buNone/>
              <a:defRPr/>
            </a:pPr>
            <a:r>
              <a:rPr lang="en-US" sz="800" dirty="0">
                <a:solidFill>
                  <a:schemeClr val="tx1">
                    <a:lumMod val="65000"/>
                    <a:lumOff val="35000"/>
                  </a:schemeClr>
                </a:solidFill>
                <a:ea typeface="MS PGothic" panose="020B0600070205080204" pitchFamily="34" charset="-128"/>
              </a:rPr>
              <a:t>Business </a:t>
            </a:r>
            <a:r>
              <a:rPr lang="en-US" sz="800" dirty="0">
                <a:solidFill>
                  <a:schemeClr val="tx1">
                    <a:lumMod val="65000"/>
                    <a:lumOff val="35000"/>
                  </a:schemeClr>
                </a:solidFill>
                <a:ea typeface="MS PGothic" panose="020B0600070205080204" pitchFamily="34" charset="-128"/>
              </a:rPr>
              <a:t>&amp; EA Research: 1765 CEOs and 2936 business leaders </a:t>
            </a:r>
            <a:r>
              <a:rPr lang="da-DK" sz="800" dirty="0">
                <a:solidFill>
                  <a:schemeClr val="tx1">
                    <a:lumMod val="65000"/>
                    <a:lumOff val="35000"/>
                  </a:schemeClr>
                </a:solidFill>
                <a:ea typeface="MS PGothic" panose="020B0600070205080204" pitchFamily="34" charset="-128"/>
              </a:rPr>
              <a:t>representing all major countries</a:t>
            </a:r>
            <a:endParaRPr lang="en-US" sz="800" dirty="0">
              <a:solidFill>
                <a:schemeClr val="tx1">
                  <a:lumMod val="65000"/>
                  <a:lumOff val="35000"/>
                </a:schemeClr>
              </a:solidFill>
              <a:ea typeface="MS PGothic" panose="020B0600070205080204" pitchFamily="34" charset="-128"/>
            </a:endParaRPr>
          </a:p>
        </p:txBody>
      </p:sp>
    </p:spTree>
    <p:extLst>
      <p:ext uri="{BB962C8B-B14F-4D97-AF65-F5344CB8AC3E}">
        <p14:creationId xmlns:p14="http://schemas.microsoft.com/office/powerpoint/2010/main" val="16623703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p:cNvSpPr>
            <a:spLocks noGrp="1"/>
          </p:cNvSpPr>
          <p:nvPr>
            <p:ph type="title"/>
          </p:nvPr>
        </p:nvSpPr>
        <p:spPr>
          <a:xfrm>
            <a:off x="71438" y="79375"/>
            <a:ext cx="6896100" cy="841375"/>
          </a:xfrm>
        </p:spPr>
        <p:txBody>
          <a:bodyPr/>
          <a:lstStyle/>
          <a:p>
            <a:r>
              <a:rPr lang="da-DK" altLang="en-US">
                <a:ea typeface="MS PGothic" charset="-128"/>
              </a:rPr>
              <a:t>Rating of strategic importance</a:t>
            </a:r>
          </a:p>
        </p:txBody>
      </p:sp>
      <p:pic>
        <p:nvPicPr>
          <p:cNvPr id="39939" name="Content Placeholder 3" descr="Benefits Chart - EA Current State 01-01.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5725" y="1927225"/>
            <a:ext cx="8963025" cy="3660775"/>
          </a:xfrm>
        </p:spPr>
      </p:pic>
      <p:sp>
        <p:nvSpPr>
          <p:cNvPr id="4" name="TextBox 3"/>
          <p:cNvSpPr txBox="1"/>
          <p:nvPr/>
        </p:nvSpPr>
        <p:spPr bwMode="gray">
          <a:xfrm>
            <a:off x="685800" y="4819650"/>
            <a:ext cx="114300" cy="246063"/>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1</a:t>
            </a:r>
          </a:p>
        </p:txBody>
      </p:sp>
      <p:sp>
        <p:nvSpPr>
          <p:cNvPr id="39941" name="Rectangle 3"/>
          <p:cNvSpPr>
            <a:spLocks noChangeArrowheads="1"/>
          </p:cNvSpPr>
          <p:nvPr/>
        </p:nvSpPr>
        <p:spPr bwMode="auto">
          <a:xfrm>
            <a:off x="3244850" y="3009900"/>
            <a:ext cx="5803900" cy="419100"/>
          </a:xfrm>
          <a:prstGeom prst="rect">
            <a:avLst/>
          </a:prstGeom>
          <a:solidFill>
            <a:schemeClr val="bg1"/>
          </a:solidFill>
          <a:ln w="19050">
            <a:solidFill>
              <a:schemeClr val="bg1"/>
            </a:solidFill>
            <a:round/>
            <a:headEnd/>
            <a:tailEnd/>
          </a:ln>
        </p:spPr>
        <p:txBody>
          <a:bodyPr wrap="none" lIns="90000" tIns="46800" rIns="90000" bIns="46800" anchor="ctr"/>
          <a:lstStyle>
            <a:lvl1pPr marL="244475" indent="-244475">
              <a:spcBef>
                <a:spcPct val="75000"/>
              </a:spcBef>
              <a:buClr>
                <a:schemeClr val="tx1"/>
              </a:buClr>
              <a:buSzPct val="80000"/>
              <a:buFont typeface="Wingdings" charset="2"/>
              <a:defRPr>
                <a:solidFill>
                  <a:schemeClr val="tx1"/>
                </a:solidFill>
                <a:latin typeface="Arial" charset="0"/>
                <a:ea typeface="MS PGothic" charset="-128"/>
              </a:defRPr>
            </a:lvl1pPr>
            <a:lvl2pPr marL="742950" indent="-285750">
              <a:spcBef>
                <a:spcPct val="25000"/>
              </a:spcBef>
              <a:buClr>
                <a:srgbClr val="003264"/>
              </a:buClr>
              <a:buSzPct val="100000"/>
              <a:buFont typeface="Arial" charset="0"/>
              <a:buChar char="•"/>
              <a:defRPr>
                <a:solidFill>
                  <a:schemeClr val="tx1"/>
                </a:solidFill>
                <a:latin typeface="Arial" charset="0"/>
                <a:ea typeface="MS PGothic" charset="-128"/>
              </a:defRPr>
            </a:lvl2pPr>
            <a:lvl3pPr marL="1143000" indent="-228600">
              <a:spcBef>
                <a:spcPct val="25000"/>
              </a:spcBef>
              <a:buClr>
                <a:srgbClr val="003264"/>
              </a:buClr>
              <a:buSzPct val="100000"/>
              <a:buFont typeface="Arial" charset="0"/>
              <a:buChar char="•"/>
              <a:defRPr>
                <a:solidFill>
                  <a:schemeClr val="tx1"/>
                </a:solidFill>
                <a:latin typeface="Arial" charset="0"/>
                <a:ea typeface="MS PGothic" charset="-128"/>
              </a:defRPr>
            </a:lvl3pPr>
            <a:lvl4pPr marL="1600200" indent="-228600">
              <a:spcBef>
                <a:spcPct val="25000"/>
              </a:spcBef>
              <a:buClr>
                <a:srgbClr val="003264"/>
              </a:buClr>
              <a:buSzPct val="100000"/>
              <a:buFont typeface="Arial" charset="0"/>
              <a:buChar char="•"/>
              <a:defRPr>
                <a:solidFill>
                  <a:schemeClr val="tx1"/>
                </a:solidFill>
                <a:latin typeface="Arial" charset="0"/>
                <a:ea typeface="MS PGothic" charset="-128"/>
              </a:defRPr>
            </a:lvl4pPr>
            <a:lvl5pPr marL="2057400" indent="-228600">
              <a:spcBef>
                <a:spcPct val="15000"/>
              </a:spcBef>
              <a:buClr>
                <a:srgbClr val="003264"/>
              </a:buClr>
              <a:buSzPct val="100000"/>
              <a:buFont typeface="Arial" charset="0"/>
              <a:buChar char="•"/>
              <a:defRPr>
                <a:solidFill>
                  <a:schemeClr val="tx1"/>
                </a:solidFill>
                <a:latin typeface="Arial" charset="0"/>
                <a:ea typeface="MS PGothic" charset="-128"/>
              </a:defRPr>
            </a:lvl5pPr>
            <a:lvl6pPr marL="25146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6pPr>
            <a:lvl7pPr marL="29718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7pPr>
            <a:lvl8pPr marL="34290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8pPr>
            <a:lvl9pPr marL="38862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9pPr>
          </a:lstStyle>
          <a:p>
            <a:pPr eaLnBrk="1" hangingPunct="1">
              <a:spcBef>
                <a:spcPct val="0"/>
              </a:spcBef>
              <a:buClr>
                <a:schemeClr val="accent1"/>
              </a:buClr>
            </a:pPr>
            <a:endParaRPr lang="en-US" altLang="en-US"/>
          </a:p>
        </p:txBody>
      </p:sp>
      <p:sp>
        <p:nvSpPr>
          <p:cNvPr id="39942" name="Rectangle 3"/>
          <p:cNvSpPr>
            <a:spLocks noChangeArrowheads="1"/>
          </p:cNvSpPr>
          <p:nvPr/>
        </p:nvSpPr>
        <p:spPr bwMode="auto">
          <a:xfrm>
            <a:off x="187325" y="3149600"/>
            <a:ext cx="2987675" cy="279400"/>
          </a:xfrm>
          <a:prstGeom prst="rect">
            <a:avLst/>
          </a:prstGeom>
          <a:solidFill>
            <a:schemeClr val="bg1"/>
          </a:solidFill>
          <a:ln w="19050">
            <a:solidFill>
              <a:schemeClr val="bg1"/>
            </a:solidFill>
            <a:round/>
            <a:headEnd/>
            <a:tailEnd/>
          </a:ln>
        </p:spPr>
        <p:txBody>
          <a:bodyPr wrap="none" lIns="90000" tIns="46800" rIns="90000" bIns="46800" anchor="ctr"/>
          <a:lstStyle>
            <a:lvl1pPr marL="244475" indent="-244475">
              <a:spcBef>
                <a:spcPct val="75000"/>
              </a:spcBef>
              <a:buClr>
                <a:schemeClr val="tx1"/>
              </a:buClr>
              <a:buSzPct val="80000"/>
              <a:buFont typeface="Wingdings" charset="2"/>
              <a:defRPr>
                <a:solidFill>
                  <a:schemeClr val="tx1"/>
                </a:solidFill>
                <a:latin typeface="Arial" charset="0"/>
                <a:ea typeface="MS PGothic" charset="-128"/>
              </a:defRPr>
            </a:lvl1pPr>
            <a:lvl2pPr marL="742950" indent="-285750">
              <a:spcBef>
                <a:spcPct val="25000"/>
              </a:spcBef>
              <a:buClr>
                <a:srgbClr val="003264"/>
              </a:buClr>
              <a:buSzPct val="100000"/>
              <a:buFont typeface="Arial" charset="0"/>
              <a:buChar char="•"/>
              <a:defRPr>
                <a:solidFill>
                  <a:schemeClr val="tx1"/>
                </a:solidFill>
                <a:latin typeface="Arial" charset="0"/>
                <a:ea typeface="MS PGothic" charset="-128"/>
              </a:defRPr>
            </a:lvl2pPr>
            <a:lvl3pPr marL="1143000" indent="-228600">
              <a:spcBef>
                <a:spcPct val="25000"/>
              </a:spcBef>
              <a:buClr>
                <a:srgbClr val="003264"/>
              </a:buClr>
              <a:buSzPct val="100000"/>
              <a:buFont typeface="Arial" charset="0"/>
              <a:buChar char="•"/>
              <a:defRPr>
                <a:solidFill>
                  <a:schemeClr val="tx1"/>
                </a:solidFill>
                <a:latin typeface="Arial" charset="0"/>
                <a:ea typeface="MS PGothic" charset="-128"/>
              </a:defRPr>
            </a:lvl3pPr>
            <a:lvl4pPr marL="1600200" indent="-228600">
              <a:spcBef>
                <a:spcPct val="25000"/>
              </a:spcBef>
              <a:buClr>
                <a:srgbClr val="003264"/>
              </a:buClr>
              <a:buSzPct val="100000"/>
              <a:buFont typeface="Arial" charset="0"/>
              <a:buChar char="•"/>
              <a:defRPr>
                <a:solidFill>
                  <a:schemeClr val="tx1"/>
                </a:solidFill>
                <a:latin typeface="Arial" charset="0"/>
                <a:ea typeface="MS PGothic" charset="-128"/>
              </a:defRPr>
            </a:lvl4pPr>
            <a:lvl5pPr marL="2057400" indent="-228600">
              <a:spcBef>
                <a:spcPct val="15000"/>
              </a:spcBef>
              <a:buClr>
                <a:srgbClr val="003264"/>
              </a:buClr>
              <a:buSzPct val="100000"/>
              <a:buFont typeface="Arial" charset="0"/>
              <a:buChar char="•"/>
              <a:defRPr>
                <a:solidFill>
                  <a:schemeClr val="tx1"/>
                </a:solidFill>
                <a:latin typeface="Arial" charset="0"/>
                <a:ea typeface="MS PGothic" charset="-128"/>
              </a:defRPr>
            </a:lvl5pPr>
            <a:lvl6pPr marL="25146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6pPr>
            <a:lvl7pPr marL="29718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7pPr>
            <a:lvl8pPr marL="34290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8pPr>
            <a:lvl9pPr marL="38862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9pPr>
          </a:lstStyle>
          <a:p>
            <a:pPr eaLnBrk="1" hangingPunct="1">
              <a:spcBef>
                <a:spcPct val="0"/>
              </a:spcBef>
              <a:buClr>
                <a:schemeClr val="accent1"/>
              </a:buClr>
            </a:pPr>
            <a:endParaRPr lang="en-US" altLang="en-US"/>
          </a:p>
        </p:txBody>
      </p:sp>
      <p:sp>
        <p:nvSpPr>
          <p:cNvPr id="8" name="TextBox 7"/>
          <p:cNvSpPr txBox="1"/>
          <p:nvPr/>
        </p:nvSpPr>
        <p:spPr bwMode="gray">
          <a:xfrm>
            <a:off x="685800" y="4476750"/>
            <a:ext cx="114300" cy="246063"/>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2</a:t>
            </a:r>
          </a:p>
        </p:txBody>
      </p:sp>
      <p:sp>
        <p:nvSpPr>
          <p:cNvPr id="10" name="TextBox 9"/>
          <p:cNvSpPr txBox="1"/>
          <p:nvPr/>
        </p:nvSpPr>
        <p:spPr bwMode="gray">
          <a:xfrm>
            <a:off x="685800" y="4127500"/>
            <a:ext cx="114300" cy="246063"/>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3</a:t>
            </a:r>
          </a:p>
        </p:txBody>
      </p:sp>
      <p:sp>
        <p:nvSpPr>
          <p:cNvPr id="11" name="TextBox 10"/>
          <p:cNvSpPr txBox="1"/>
          <p:nvPr/>
        </p:nvSpPr>
        <p:spPr bwMode="gray">
          <a:xfrm>
            <a:off x="685800" y="3811588"/>
            <a:ext cx="114300" cy="246062"/>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4</a:t>
            </a:r>
          </a:p>
        </p:txBody>
      </p:sp>
      <p:sp>
        <p:nvSpPr>
          <p:cNvPr id="12" name="TextBox 11"/>
          <p:cNvSpPr txBox="1"/>
          <p:nvPr/>
        </p:nvSpPr>
        <p:spPr bwMode="gray">
          <a:xfrm>
            <a:off x="685800" y="3498850"/>
            <a:ext cx="114300" cy="246063"/>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5</a:t>
            </a:r>
          </a:p>
        </p:txBody>
      </p:sp>
      <p:sp>
        <p:nvSpPr>
          <p:cNvPr id="14" name="Rectangle 13"/>
          <p:cNvSpPr/>
          <p:nvPr/>
        </p:nvSpPr>
        <p:spPr>
          <a:xfrm>
            <a:off x="3594100" y="5446713"/>
            <a:ext cx="5470525" cy="461665"/>
          </a:xfrm>
          <a:prstGeom prst="rect">
            <a:avLst/>
          </a:prstGeom>
          <a:solidFill>
            <a:schemeClr val="bg1"/>
          </a:solidFill>
        </p:spPr>
        <p:txBody>
          <a:bodyPr>
            <a:spAutoFit/>
          </a:bodyPr>
          <a:lstStyle/>
          <a:p>
            <a:pPr algn="r" eaLnBrk="1" hangingPunct="1">
              <a:buClr>
                <a:schemeClr val="accent1"/>
              </a:buClr>
              <a:buSzPct val="80000"/>
              <a:buFont typeface="Wingdings" panose="05000000000000000000" pitchFamily="2" charset="2"/>
              <a:buNone/>
              <a:defRPr/>
            </a:pPr>
            <a:r>
              <a:rPr lang="da-DK" sz="800" dirty="0" smtClean="0">
                <a:solidFill>
                  <a:schemeClr val="tx1">
                    <a:lumMod val="65000"/>
                    <a:lumOff val="35000"/>
                  </a:schemeClr>
                </a:solidFill>
                <a:ea typeface="MS PGothic" panose="020B0600070205080204" pitchFamily="34" charset="-128"/>
              </a:rPr>
              <a:t>Source: Global </a:t>
            </a:r>
            <a:r>
              <a:rPr lang="da-DK" sz="800" dirty="0" err="1" smtClean="0">
                <a:solidFill>
                  <a:schemeClr val="tx1">
                    <a:lumMod val="65000"/>
                    <a:lumOff val="35000"/>
                  </a:schemeClr>
                </a:solidFill>
                <a:ea typeface="MS PGothic" panose="020B0600070205080204" pitchFamily="34" charset="-128"/>
              </a:rPr>
              <a:t>University</a:t>
            </a:r>
            <a:r>
              <a:rPr lang="da-DK" sz="800" dirty="0" smtClean="0">
                <a:solidFill>
                  <a:schemeClr val="tx1">
                    <a:lumMod val="65000"/>
                    <a:lumOff val="35000"/>
                  </a:schemeClr>
                </a:solidFill>
                <a:ea typeface="MS PGothic" panose="020B0600070205080204" pitchFamily="34" charset="-128"/>
              </a:rPr>
              <a:t> Alliance (FMI: </a:t>
            </a:r>
            <a:r>
              <a:rPr lang="da-DK" sz="800" dirty="0" err="1" smtClean="0">
                <a:solidFill>
                  <a:schemeClr val="tx1">
                    <a:lumMod val="65000"/>
                    <a:lumOff val="35000"/>
                  </a:schemeClr>
                </a:solidFill>
                <a:ea typeface="MS PGothic" panose="020B0600070205080204" pitchFamily="34" charset="-128"/>
              </a:rPr>
              <a:t>www.globaluniversityalliance.net</a:t>
            </a:r>
            <a:r>
              <a:rPr lang="da-DK" sz="800" dirty="0" smtClean="0">
                <a:solidFill>
                  <a:schemeClr val="tx1">
                    <a:lumMod val="65000"/>
                    <a:lumOff val="35000"/>
                  </a:schemeClr>
                </a:solidFill>
                <a:ea typeface="MS PGothic" panose="020B0600070205080204" pitchFamily="34" charset="-128"/>
              </a:rPr>
              <a:t>/research-</a:t>
            </a:r>
            <a:r>
              <a:rPr lang="da-DK" sz="800" dirty="0" err="1" smtClean="0">
                <a:solidFill>
                  <a:schemeClr val="tx1">
                    <a:lumMod val="65000"/>
                    <a:lumOff val="35000"/>
                  </a:schemeClr>
                </a:solidFill>
                <a:ea typeface="MS PGothic" panose="020B0600070205080204" pitchFamily="34" charset="-128"/>
              </a:rPr>
              <a:t>areas</a:t>
            </a:r>
            <a:r>
              <a:rPr lang="da-DK" sz="800" dirty="0" smtClean="0">
                <a:solidFill>
                  <a:schemeClr val="tx1">
                    <a:lumMod val="65000"/>
                    <a:lumOff val="35000"/>
                  </a:schemeClr>
                </a:solidFill>
                <a:ea typeface="MS PGothic" panose="020B0600070205080204" pitchFamily="34" charset="-128"/>
              </a:rPr>
              <a:t>/business-architecture-research/)</a:t>
            </a:r>
            <a:endParaRPr lang="en-US" sz="800" dirty="0">
              <a:solidFill>
                <a:schemeClr val="tx1">
                  <a:lumMod val="65000"/>
                  <a:lumOff val="35000"/>
                </a:schemeClr>
              </a:solidFill>
              <a:ea typeface="MS PGothic" panose="020B0600070205080204" pitchFamily="34" charset="-128"/>
            </a:endParaRPr>
          </a:p>
          <a:p>
            <a:pPr algn="r" eaLnBrk="1" hangingPunct="1">
              <a:buClr>
                <a:schemeClr val="accent1"/>
              </a:buClr>
              <a:buSzPct val="80000"/>
              <a:buFont typeface="Wingdings" panose="05000000000000000000" pitchFamily="2" charset="2"/>
              <a:buNone/>
              <a:defRPr/>
            </a:pPr>
            <a:r>
              <a:rPr lang="en-US" sz="800" dirty="0">
                <a:solidFill>
                  <a:schemeClr val="tx1">
                    <a:lumMod val="65000"/>
                    <a:lumOff val="35000"/>
                  </a:schemeClr>
                </a:solidFill>
                <a:ea typeface="MS PGothic" panose="020B0600070205080204" pitchFamily="34" charset="-128"/>
              </a:rPr>
              <a:t>Business </a:t>
            </a:r>
            <a:r>
              <a:rPr lang="en-US" sz="800" dirty="0">
                <a:solidFill>
                  <a:schemeClr val="tx1">
                    <a:lumMod val="65000"/>
                    <a:lumOff val="35000"/>
                  </a:schemeClr>
                </a:solidFill>
                <a:ea typeface="MS PGothic" panose="020B0600070205080204" pitchFamily="34" charset="-128"/>
              </a:rPr>
              <a:t>&amp; EA Research: 1765 CEOs and 2936 business leaders </a:t>
            </a:r>
            <a:r>
              <a:rPr lang="da-DK" sz="800" dirty="0">
                <a:solidFill>
                  <a:schemeClr val="tx1">
                    <a:lumMod val="65000"/>
                    <a:lumOff val="35000"/>
                  </a:schemeClr>
                </a:solidFill>
                <a:ea typeface="MS PGothic" panose="020B0600070205080204" pitchFamily="34" charset="-128"/>
              </a:rPr>
              <a:t>representing all major countries</a:t>
            </a:r>
            <a:endParaRPr lang="en-US" sz="800" dirty="0">
              <a:solidFill>
                <a:schemeClr val="tx1">
                  <a:lumMod val="65000"/>
                  <a:lumOff val="35000"/>
                </a:schemeClr>
              </a:solidFill>
              <a:ea typeface="MS PGothic" panose="020B0600070205080204" pitchFamily="34" charset="-128"/>
            </a:endParaRPr>
          </a:p>
        </p:txBody>
      </p:sp>
    </p:spTree>
    <p:extLst>
      <p:ext uri="{BB962C8B-B14F-4D97-AF65-F5344CB8AC3E}">
        <p14:creationId xmlns:p14="http://schemas.microsoft.com/office/powerpoint/2010/main" val="6954182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Business Architecture Agenda</a:t>
            </a:r>
            <a:endParaRPr lang="da-DK" dirty="0"/>
          </a:p>
        </p:txBody>
      </p:sp>
      <p:sp>
        <p:nvSpPr>
          <p:cNvPr id="3" name="Content Placeholder 2"/>
          <p:cNvSpPr>
            <a:spLocks noGrp="1"/>
          </p:cNvSpPr>
          <p:nvPr>
            <p:ph idx="1"/>
          </p:nvPr>
        </p:nvSpPr>
        <p:spPr>
          <a:xfrm>
            <a:off x="417443" y="1091184"/>
            <a:ext cx="8567531" cy="5433441"/>
          </a:xfrm>
        </p:spPr>
        <p:txBody>
          <a:bodyPr anchor="ctr">
            <a:normAutofit/>
          </a:bodyPr>
          <a:lstStyle/>
          <a:p>
            <a:pPr marL="179387"/>
            <a:r>
              <a:rPr lang="da-DK" sz="2800" b="1" dirty="0" smtClean="0">
                <a:solidFill>
                  <a:schemeClr val="tx1"/>
                </a:solidFill>
              </a:rPr>
              <a:t>Business Architecture research</a:t>
            </a:r>
            <a:endParaRPr lang="da-DK" sz="2800" b="1" dirty="0">
              <a:solidFill>
                <a:schemeClr val="tx1"/>
              </a:solidFill>
            </a:endParaRPr>
          </a:p>
          <a:p>
            <a:pPr marL="522287" indent="-342900">
              <a:buFont typeface="Wingdings" panose="05000000000000000000" pitchFamily="2" charset="2"/>
              <a:buChar char="Ø"/>
            </a:pPr>
            <a:r>
              <a:rPr lang="en-US" sz="2800" dirty="0">
                <a:solidFill>
                  <a:schemeClr val="tx1"/>
                </a:solidFill>
              </a:rPr>
              <a:t>Business Architecture Research </a:t>
            </a:r>
            <a:r>
              <a:rPr lang="en-US" sz="2800" dirty="0" smtClean="0">
                <a:solidFill>
                  <a:schemeClr val="tx1"/>
                </a:solidFill>
              </a:rPr>
              <a:t>Focus</a:t>
            </a:r>
          </a:p>
          <a:p>
            <a:pPr marL="522287" indent="-342900">
              <a:buFont typeface="Wingdings" panose="05000000000000000000" pitchFamily="2" charset="2"/>
              <a:buChar char="Ø"/>
            </a:pPr>
            <a:r>
              <a:rPr lang="en-US" sz="2800" dirty="0">
                <a:solidFill>
                  <a:schemeClr val="tx1"/>
                </a:solidFill>
              </a:rPr>
              <a:t>Business Architecture </a:t>
            </a:r>
            <a:r>
              <a:rPr lang="en-US" sz="2800" dirty="0" smtClean="0">
                <a:solidFill>
                  <a:schemeClr val="tx1"/>
                </a:solidFill>
              </a:rPr>
              <a:t>Research Considerations</a:t>
            </a:r>
          </a:p>
          <a:p>
            <a:pPr marL="522287" indent="-342900">
              <a:buFont typeface="Wingdings" panose="05000000000000000000" pitchFamily="2" charset="2"/>
              <a:buChar char="Ø"/>
            </a:pPr>
            <a:r>
              <a:rPr lang="en-US" sz="2800" dirty="0" smtClean="0">
                <a:solidFill>
                  <a:schemeClr val="tx1"/>
                </a:solidFill>
                <a:ea typeface="MS PGothic" panose="020B0600070205080204" pitchFamily="34" charset="-128"/>
              </a:rPr>
              <a:t>Business </a:t>
            </a:r>
            <a:r>
              <a:rPr lang="en-US" sz="2800" dirty="0">
                <a:solidFill>
                  <a:schemeClr val="tx1"/>
                </a:solidFill>
                <a:ea typeface="MS PGothic" panose="020B0600070205080204" pitchFamily="34" charset="-128"/>
              </a:rPr>
              <a:t>&amp; EA Research: 1765 CEOs and 2936 business leaders </a:t>
            </a:r>
            <a:r>
              <a:rPr lang="da-DK" sz="2800" dirty="0" err="1">
                <a:solidFill>
                  <a:schemeClr val="tx1"/>
                </a:solidFill>
                <a:ea typeface="MS PGothic" panose="020B0600070205080204" pitchFamily="34" charset="-128"/>
              </a:rPr>
              <a:t>representing</a:t>
            </a:r>
            <a:r>
              <a:rPr lang="da-DK" sz="2800" dirty="0">
                <a:solidFill>
                  <a:schemeClr val="tx1"/>
                </a:solidFill>
                <a:ea typeface="MS PGothic" panose="020B0600070205080204" pitchFamily="34" charset="-128"/>
              </a:rPr>
              <a:t> all major </a:t>
            </a:r>
            <a:r>
              <a:rPr lang="da-DK" sz="2800" dirty="0" err="1" smtClean="0">
                <a:solidFill>
                  <a:schemeClr val="tx1"/>
                </a:solidFill>
                <a:ea typeface="MS PGothic" panose="020B0600070205080204" pitchFamily="34" charset="-128"/>
              </a:rPr>
              <a:t>countries</a:t>
            </a:r>
            <a:r>
              <a:rPr lang="da-DK" sz="2800" dirty="0" smtClean="0">
                <a:solidFill>
                  <a:schemeClr val="tx1"/>
                </a:solidFill>
                <a:ea typeface="MS PGothic" panose="020B0600070205080204" pitchFamily="34" charset="-128"/>
              </a:rPr>
              <a:t> on: </a:t>
            </a:r>
            <a:r>
              <a:rPr lang="da-DK" altLang="en-US" sz="2800" dirty="0" err="1" smtClean="0">
                <a:solidFill>
                  <a:schemeClr val="tx1"/>
                </a:solidFill>
                <a:ea typeface="MS PGothic" charset="-128"/>
              </a:rPr>
              <a:t>What</a:t>
            </a:r>
            <a:r>
              <a:rPr lang="da-DK" altLang="en-US" sz="2800" dirty="0" smtClean="0">
                <a:solidFill>
                  <a:schemeClr val="tx1"/>
                </a:solidFill>
                <a:ea typeface="MS PGothic" charset="-128"/>
              </a:rPr>
              <a:t> </a:t>
            </a:r>
            <a:r>
              <a:rPr lang="da-DK" altLang="en-US" sz="2800" dirty="0">
                <a:solidFill>
                  <a:schemeClr val="tx1"/>
                </a:solidFill>
                <a:ea typeface="MS PGothic" charset="-128"/>
              </a:rPr>
              <a:t>is the </a:t>
            </a:r>
            <a:r>
              <a:rPr lang="da-DK" altLang="en-US" sz="2800" dirty="0" err="1">
                <a:solidFill>
                  <a:schemeClr val="tx1"/>
                </a:solidFill>
                <a:ea typeface="MS PGothic" charset="-128"/>
              </a:rPr>
              <a:t>current</a:t>
            </a:r>
            <a:r>
              <a:rPr lang="da-DK" altLang="en-US" sz="2800" dirty="0">
                <a:solidFill>
                  <a:schemeClr val="tx1"/>
                </a:solidFill>
                <a:ea typeface="MS PGothic" charset="-128"/>
              </a:rPr>
              <a:t> </a:t>
            </a:r>
            <a:r>
              <a:rPr lang="da-DK" altLang="en-US" sz="2800" dirty="0" err="1">
                <a:solidFill>
                  <a:schemeClr val="tx1"/>
                </a:solidFill>
                <a:ea typeface="MS PGothic" charset="-128"/>
              </a:rPr>
              <a:t>state</a:t>
            </a:r>
            <a:r>
              <a:rPr lang="da-DK" altLang="en-US" sz="2800" dirty="0">
                <a:solidFill>
                  <a:schemeClr val="tx1"/>
                </a:solidFill>
                <a:ea typeface="MS PGothic" charset="-128"/>
              </a:rPr>
              <a:t> of </a:t>
            </a:r>
            <a:r>
              <a:rPr lang="da-DK" altLang="en-US" sz="2800" dirty="0" smtClean="0">
                <a:solidFill>
                  <a:schemeClr val="tx1"/>
                </a:solidFill>
                <a:ea typeface="MS PGothic" charset="-128"/>
              </a:rPr>
              <a:t>the EA </a:t>
            </a:r>
            <a:r>
              <a:rPr lang="da-DK" altLang="en-US" sz="2800" dirty="0">
                <a:solidFill>
                  <a:schemeClr val="tx1"/>
                </a:solidFill>
                <a:ea typeface="MS PGothic" charset="-128"/>
              </a:rPr>
              <a:t>program</a:t>
            </a:r>
            <a:r>
              <a:rPr lang="da-DK" altLang="en-US" sz="2800" dirty="0" smtClean="0">
                <a:solidFill>
                  <a:schemeClr val="tx1"/>
                </a:solidFill>
                <a:ea typeface="MS PGothic" charset="-128"/>
              </a:rPr>
              <a:t>?</a:t>
            </a:r>
          </a:p>
          <a:p>
            <a:pPr marL="522287" indent="-342900">
              <a:buFont typeface="Wingdings" panose="05000000000000000000" pitchFamily="2" charset="2"/>
              <a:buChar char="Ø"/>
            </a:pPr>
            <a:r>
              <a:rPr lang="en-US" altLang="en-US" sz="2800" dirty="0">
                <a:solidFill>
                  <a:schemeClr val="tx1"/>
                </a:solidFill>
                <a:ea typeface="MS PGothic" charset="-128"/>
              </a:rPr>
              <a:t>Lessons Learned </a:t>
            </a:r>
            <a:r>
              <a:rPr lang="en-US" altLang="en-US" sz="2800" dirty="0" smtClean="0">
                <a:solidFill>
                  <a:schemeClr val="tx1"/>
                </a:solidFill>
                <a:ea typeface="MS PGothic" charset="-128"/>
              </a:rPr>
              <a:t>Summery</a:t>
            </a:r>
          </a:p>
          <a:p>
            <a:pPr marL="522287" indent="-342900">
              <a:buFont typeface="Wingdings" panose="05000000000000000000" pitchFamily="2" charset="2"/>
              <a:buChar char="Ø"/>
            </a:pPr>
            <a:r>
              <a:rPr lang="da-DK" altLang="en-US" sz="2800" dirty="0" smtClean="0">
                <a:solidFill>
                  <a:schemeClr val="tx1"/>
                </a:solidFill>
                <a:ea typeface="MS PGothic" charset="-128"/>
              </a:rPr>
              <a:t>Research </a:t>
            </a:r>
            <a:r>
              <a:rPr lang="da-DK" altLang="en-US" sz="2800" dirty="0" err="1">
                <a:solidFill>
                  <a:schemeClr val="tx1"/>
                </a:solidFill>
                <a:ea typeface="MS PGothic" charset="-128"/>
              </a:rPr>
              <a:t>Finding</a:t>
            </a:r>
            <a:r>
              <a:rPr lang="da-DK" altLang="en-US" sz="2800" dirty="0">
                <a:solidFill>
                  <a:schemeClr val="tx1"/>
                </a:solidFill>
                <a:ea typeface="MS PGothic" charset="-128"/>
              </a:rPr>
              <a:t> - Putting it all </a:t>
            </a:r>
            <a:r>
              <a:rPr lang="da-DK" altLang="en-US" sz="2800" dirty="0" err="1" smtClean="0">
                <a:solidFill>
                  <a:schemeClr val="tx1"/>
                </a:solidFill>
                <a:ea typeface="MS PGothic" charset="-128"/>
              </a:rPr>
              <a:t>together</a:t>
            </a:r>
            <a:endParaRPr lang="en-US" sz="2800" dirty="0" smtClean="0">
              <a:solidFill>
                <a:schemeClr val="tx1"/>
              </a:solidFill>
            </a:endParaRPr>
          </a:p>
        </p:txBody>
      </p:sp>
    </p:spTree>
    <p:extLst>
      <p:ext uri="{BB962C8B-B14F-4D97-AF65-F5344CB8AC3E}">
        <p14:creationId xmlns:p14="http://schemas.microsoft.com/office/powerpoint/2010/main" val="40493771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2"/>
          <p:cNvSpPr>
            <a:spLocks noGrp="1"/>
          </p:cNvSpPr>
          <p:nvPr>
            <p:ph type="title"/>
          </p:nvPr>
        </p:nvSpPr>
        <p:spPr>
          <a:xfrm>
            <a:off x="71438" y="79375"/>
            <a:ext cx="6896100" cy="841375"/>
          </a:xfrm>
        </p:spPr>
        <p:txBody>
          <a:bodyPr/>
          <a:lstStyle/>
          <a:p>
            <a:r>
              <a:rPr lang="da-DK" altLang="en-US">
                <a:ea typeface="MS PGothic" charset="-128"/>
              </a:rPr>
              <a:t>Rating of strategic importance</a:t>
            </a:r>
          </a:p>
        </p:txBody>
      </p:sp>
      <p:pic>
        <p:nvPicPr>
          <p:cNvPr id="40963" name="Content Placeholder 3" descr="Benefits Chart - EA Current State 01-01.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5725" y="1927225"/>
            <a:ext cx="8963025" cy="3660775"/>
          </a:xfrm>
        </p:spPr>
      </p:pic>
      <p:sp>
        <p:nvSpPr>
          <p:cNvPr id="4" name="TextBox 3"/>
          <p:cNvSpPr txBox="1"/>
          <p:nvPr/>
        </p:nvSpPr>
        <p:spPr bwMode="gray">
          <a:xfrm>
            <a:off x="685800" y="4819650"/>
            <a:ext cx="114300" cy="246063"/>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1</a:t>
            </a:r>
          </a:p>
        </p:txBody>
      </p:sp>
      <p:sp>
        <p:nvSpPr>
          <p:cNvPr id="8" name="TextBox 7"/>
          <p:cNvSpPr txBox="1"/>
          <p:nvPr/>
        </p:nvSpPr>
        <p:spPr bwMode="gray">
          <a:xfrm>
            <a:off x="685800" y="4476750"/>
            <a:ext cx="114300" cy="246063"/>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2</a:t>
            </a:r>
          </a:p>
        </p:txBody>
      </p:sp>
      <p:sp>
        <p:nvSpPr>
          <p:cNvPr id="10" name="TextBox 9"/>
          <p:cNvSpPr txBox="1"/>
          <p:nvPr/>
        </p:nvSpPr>
        <p:spPr bwMode="gray">
          <a:xfrm>
            <a:off x="685800" y="4127500"/>
            <a:ext cx="114300" cy="246063"/>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3</a:t>
            </a:r>
          </a:p>
        </p:txBody>
      </p:sp>
      <p:sp>
        <p:nvSpPr>
          <p:cNvPr id="11" name="TextBox 10"/>
          <p:cNvSpPr txBox="1"/>
          <p:nvPr/>
        </p:nvSpPr>
        <p:spPr bwMode="gray">
          <a:xfrm>
            <a:off x="685800" y="3811588"/>
            <a:ext cx="114300" cy="246062"/>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4</a:t>
            </a:r>
          </a:p>
        </p:txBody>
      </p:sp>
      <p:sp>
        <p:nvSpPr>
          <p:cNvPr id="12" name="TextBox 11"/>
          <p:cNvSpPr txBox="1"/>
          <p:nvPr/>
        </p:nvSpPr>
        <p:spPr bwMode="gray">
          <a:xfrm>
            <a:off x="685800" y="3498850"/>
            <a:ext cx="114300" cy="246063"/>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5</a:t>
            </a:r>
          </a:p>
        </p:txBody>
      </p:sp>
      <p:sp>
        <p:nvSpPr>
          <p:cNvPr id="13" name="TextBox 12"/>
          <p:cNvSpPr txBox="1"/>
          <p:nvPr/>
        </p:nvSpPr>
        <p:spPr bwMode="gray">
          <a:xfrm>
            <a:off x="685800" y="3182938"/>
            <a:ext cx="114300" cy="246062"/>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6</a:t>
            </a:r>
          </a:p>
        </p:txBody>
      </p:sp>
      <p:sp>
        <p:nvSpPr>
          <p:cNvPr id="15" name="Rectangle 14"/>
          <p:cNvSpPr/>
          <p:nvPr/>
        </p:nvSpPr>
        <p:spPr>
          <a:xfrm>
            <a:off x="3594100" y="5446713"/>
            <a:ext cx="5470525" cy="461665"/>
          </a:xfrm>
          <a:prstGeom prst="rect">
            <a:avLst/>
          </a:prstGeom>
          <a:solidFill>
            <a:schemeClr val="bg1"/>
          </a:solidFill>
        </p:spPr>
        <p:txBody>
          <a:bodyPr>
            <a:spAutoFit/>
          </a:bodyPr>
          <a:lstStyle/>
          <a:p>
            <a:pPr algn="r" eaLnBrk="1" hangingPunct="1">
              <a:buClr>
                <a:schemeClr val="accent1"/>
              </a:buClr>
              <a:buSzPct val="80000"/>
              <a:buFont typeface="Wingdings" panose="05000000000000000000" pitchFamily="2" charset="2"/>
              <a:buNone/>
              <a:defRPr/>
            </a:pPr>
            <a:r>
              <a:rPr lang="da-DK" sz="800" dirty="0" smtClean="0">
                <a:solidFill>
                  <a:schemeClr val="tx1">
                    <a:lumMod val="65000"/>
                    <a:lumOff val="35000"/>
                  </a:schemeClr>
                </a:solidFill>
                <a:ea typeface="MS PGothic" panose="020B0600070205080204" pitchFamily="34" charset="-128"/>
              </a:rPr>
              <a:t>Source: Global </a:t>
            </a:r>
            <a:r>
              <a:rPr lang="da-DK" sz="800" dirty="0" err="1" smtClean="0">
                <a:solidFill>
                  <a:schemeClr val="tx1">
                    <a:lumMod val="65000"/>
                    <a:lumOff val="35000"/>
                  </a:schemeClr>
                </a:solidFill>
                <a:ea typeface="MS PGothic" panose="020B0600070205080204" pitchFamily="34" charset="-128"/>
              </a:rPr>
              <a:t>University</a:t>
            </a:r>
            <a:r>
              <a:rPr lang="da-DK" sz="800" dirty="0" smtClean="0">
                <a:solidFill>
                  <a:schemeClr val="tx1">
                    <a:lumMod val="65000"/>
                    <a:lumOff val="35000"/>
                  </a:schemeClr>
                </a:solidFill>
                <a:ea typeface="MS PGothic" panose="020B0600070205080204" pitchFamily="34" charset="-128"/>
              </a:rPr>
              <a:t> Alliance (FMI: </a:t>
            </a:r>
            <a:r>
              <a:rPr lang="da-DK" sz="800" dirty="0" err="1" smtClean="0">
                <a:solidFill>
                  <a:schemeClr val="tx1">
                    <a:lumMod val="65000"/>
                    <a:lumOff val="35000"/>
                  </a:schemeClr>
                </a:solidFill>
                <a:ea typeface="MS PGothic" panose="020B0600070205080204" pitchFamily="34" charset="-128"/>
              </a:rPr>
              <a:t>www.globaluniversityalliance.net</a:t>
            </a:r>
            <a:r>
              <a:rPr lang="da-DK" sz="800" dirty="0" smtClean="0">
                <a:solidFill>
                  <a:schemeClr val="tx1">
                    <a:lumMod val="65000"/>
                    <a:lumOff val="35000"/>
                  </a:schemeClr>
                </a:solidFill>
                <a:ea typeface="MS PGothic" panose="020B0600070205080204" pitchFamily="34" charset="-128"/>
              </a:rPr>
              <a:t>/research-</a:t>
            </a:r>
            <a:r>
              <a:rPr lang="da-DK" sz="800" dirty="0" err="1" smtClean="0">
                <a:solidFill>
                  <a:schemeClr val="tx1">
                    <a:lumMod val="65000"/>
                    <a:lumOff val="35000"/>
                  </a:schemeClr>
                </a:solidFill>
                <a:ea typeface="MS PGothic" panose="020B0600070205080204" pitchFamily="34" charset="-128"/>
              </a:rPr>
              <a:t>areas</a:t>
            </a:r>
            <a:r>
              <a:rPr lang="da-DK" sz="800" dirty="0" smtClean="0">
                <a:solidFill>
                  <a:schemeClr val="tx1">
                    <a:lumMod val="65000"/>
                    <a:lumOff val="35000"/>
                  </a:schemeClr>
                </a:solidFill>
                <a:ea typeface="MS PGothic" panose="020B0600070205080204" pitchFamily="34" charset="-128"/>
              </a:rPr>
              <a:t>/business-architecture-research/)</a:t>
            </a:r>
            <a:endParaRPr lang="en-US" sz="800" dirty="0">
              <a:solidFill>
                <a:schemeClr val="tx1">
                  <a:lumMod val="65000"/>
                  <a:lumOff val="35000"/>
                </a:schemeClr>
              </a:solidFill>
              <a:ea typeface="MS PGothic" panose="020B0600070205080204" pitchFamily="34" charset="-128"/>
            </a:endParaRPr>
          </a:p>
          <a:p>
            <a:pPr algn="r" eaLnBrk="1" hangingPunct="1">
              <a:buClr>
                <a:schemeClr val="accent1"/>
              </a:buClr>
              <a:buSzPct val="80000"/>
              <a:buFont typeface="Wingdings" panose="05000000000000000000" pitchFamily="2" charset="2"/>
              <a:buNone/>
              <a:defRPr/>
            </a:pPr>
            <a:r>
              <a:rPr lang="en-US" sz="800" dirty="0">
                <a:solidFill>
                  <a:schemeClr val="tx1">
                    <a:lumMod val="65000"/>
                    <a:lumOff val="35000"/>
                  </a:schemeClr>
                </a:solidFill>
                <a:ea typeface="MS PGothic" panose="020B0600070205080204" pitchFamily="34" charset="-128"/>
              </a:rPr>
              <a:t>Business </a:t>
            </a:r>
            <a:r>
              <a:rPr lang="en-US" sz="800" dirty="0">
                <a:solidFill>
                  <a:schemeClr val="tx1">
                    <a:lumMod val="65000"/>
                    <a:lumOff val="35000"/>
                  </a:schemeClr>
                </a:solidFill>
                <a:ea typeface="MS PGothic" panose="020B0600070205080204" pitchFamily="34" charset="-128"/>
              </a:rPr>
              <a:t>&amp; EA Research: 1765 CEOs and 2936 business leaders </a:t>
            </a:r>
            <a:r>
              <a:rPr lang="da-DK" sz="800" dirty="0">
                <a:solidFill>
                  <a:schemeClr val="tx1">
                    <a:lumMod val="65000"/>
                    <a:lumOff val="35000"/>
                  </a:schemeClr>
                </a:solidFill>
                <a:ea typeface="MS PGothic" panose="020B0600070205080204" pitchFamily="34" charset="-128"/>
              </a:rPr>
              <a:t>representing all major countries</a:t>
            </a:r>
            <a:endParaRPr lang="en-US" sz="800" dirty="0">
              <a:solidFill>
                <a:schemeClr val="tx1">
                  <a:lumMod val="65000"/>
                  <a:lumOff val="35000"/>
                </a:schemeClr>
              </a:solidFill>
              <a:ea typeface="MS PGothic" panose="020B0600070205080204" pitchFamily="34" charset="-128"/>
            </a:endParaRPr>
          </a:p>
        </p:txBody>
      </p:sp>
    </p:spTree>
    <p:extLst>
      <p:ext uri="{BB962C8B-B14F-4D97-AF65-F5344CB8AC3E}">
        <p14:creationId xmlns:p14="http://schemas.microsoft.com/office/powerpoint/2010/main" val="12884199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p:cNvSpPr>
            <a:spLocks noGrp="1"/>
          </p:cNvSpPr>
          <p:nvPr>
            <p:ph type="title"/>
          </p:nvPr>
        </p:nvSpPr>
        <p:spPr>
          <a:xfrm>
            <a:off x="71438" y="79375"/>
            <a:ext cx="6896100" cy="841375"/>
          </a:xfrm>
        </p:spPr>
        <p:txBody>
          <a:bodyPr/>
          <a:lstStyle/>
          <a:p>
            <a:r>
              <a:rPr lang="da-DK" altLang="en-US">
                <a:ea typeface="MS PGothic" charset="-128"/>
              </a:rPr>
              <a:t>Rating of strategic importance</a:t>
            </a:r>
            <a:br>
              <a:rPr lang="da-DK" altLang="en-US">
                <a:ea typeface="MS PGothic" charset="-128"/>
              </a:rPr>
            </a:br>
            <a:r>
              <a:rPr lang="da-DK" altLang="en-US">
                <a:ea typeface="MS PGothic" charset="-128"/>
              </a:rPr>
              <a:t>Reasons of choosen area</a:t>
            </a:r>
          </a:p>
        </p:txBody>
      </p:sp>
      <p:pic>
        <p:nvPicPr>
          <p:cNvPr id="41987" name="Content Placeholder 3" descr="Benefits Chart - EA Current State 01-01.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5725" y="1927225"/>
            <a:ext cx="8963025" cy="3660775"/>
          </a:xfrm>
        </p:spPr>
      </p:pic>
      <p:sp>
        <p:nvSpPr>
          <p:cNvPr id="4" name="TextBox 3"/>
          <p:cNvSpPr txBox="1"/>
          <p:nvPr/>
        </p:nvSpPr>
        <p:spPr bwMode="gray">
          <a:xfrm>
            <a:off x="685800" y="4819650"/>
            <a:ext cx="114300" cy="246063"/>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1</a:t>
            </a:r>
          </a:p>
        </p:txBody>
      </p:sp>
      <p:sp>
        <p:nvSpPr>
          <p:cNvPr id="41989" name="Rectangle 3"/>
          <p:cNvSpPr>
            <a:spLocks noChangeArrowheads="1"/>
          </p:cNvSpPr>
          <p:nvPr/>
        </p:nvSpPr>
        <p:spPr bwMode="auto">
          <a:xfrm>
            <a:off x="3244850" y="3009900"/>
            <a:ext cx="5803900" cy="1746250"/>
          </a:xfrm>
          <a:prstGeom prst="rect">
            <a:avLst/>
          </a:prstGeom>
          <a:solidFill>
            <a:schemeClr val="bg1"/>
          </a:solidFill>
          <a:ln w="19050">
            <a:solidFill>
              <a:schemeClr val="bg1"/>
            </a:solidFill>
            <a:round/>
            <a:headEnd/>
            <a:tailEnd/>
          </a:ln>
        </p:spPr>
        <p:txBody>
          <a:bodyPr wrap="none" lIns="90000" tIns="46800" rIns="90000" bIns="46800" anchor="ctr"/>
          <a:lstStyle>
            <a:lvl1pPr marL="244475" indent="-244475">
              <a:spcBef>
                <a:spcPct val="75000"/>
              </a:spcBef>
              <a:buClr>
                <a:schemeClr val="tx1"/>
              </a:buClr>
              <a:buSzPct val="80000"/>
              <a:buFont typeface="Wingdings" charset="2"/>
              <a:defRPr>
                <a:solidFill>
                  <a:schemeClr val="tx1"/>
                </a:solidFill>
                <a:latin typeface="Arial" charset="0"/>
                <a:ea typeface="MS PGothic" charset="-128"/>
              </a:defRPr>
            </a:lvl1pPr>
            <a:lvl2pPr marL="742950" indent="-285750">
              <a:spcBef>
                <a:spcPct val="25000"/>
              </a:spcBef>
              <a:buClr>
                <a:srgbClr val="003264"/>
              </a:buClr>
              <a:buSzPct val="100000"/>
              <a:buFont typeface="Arial" charset="0"/>
              <a:buChar char="•"/>
              <a:defRPr>
                <a:solidFill>
                  <a:schemeClr val="tx1"/>
                </a:solidFill>
                <a:latin typeface="Arial" charset="0"/>
                <a:ea typeface="MS PGothic" charset="-128"/>
              </a:defRPr>
            </a:lvl2pPr>
            <a:lvl3pPr marL="1143000" indent="-228600">
              <a:spcBef>
                <a:spcPct val="25000"/>
              </a:spcBef>
              <a:buClr>
                <a:srgbClr val="003264"/>
              </a:buClr>
              <a:buSzPct val="100000"/>
              <a:buFont typeface="Arial" charset="0"/>
              <a:buChar char="•"/>
              <a:defRPr>
                <a:solidFill>
                  <a:schemeClr val="tx1"/>
                </a:solidFill>
                <a:latin typeface="Arial" charset="0"/>
                <a:ea typeface="MS PGothic" charset="-128"/>
              </a:defRPr>
            </a:lvl3pPr>
            <a:lvl4pPr marL="1600200" indent="-228600">
              <a:spcBef>
                <a:spcPct val="25000"/>
              </a:spcBef>
              <a:buClr>
                <a:srgbClr val="003264"/>
              </a:buClr>
              <a:buSzPct val="100000"/>
              <a:buFont typeface="Arial" charset="0"/>
              <a:buChar char="•"/>
              <a:defRPr>
                <a:solidFill>
                  <a:schemeClr val="tx1"/>
                </a:solidFill>
                <a:latin typeface="Arial" charset="0"/>
                <a:ea typeface="MS PGothic" charset="-128"/>
              </a:defRPr>
            </a:lvl4pPr>
            <a:lvl5pPr marL="2057400" indent="-228600">
              <a:spcBef>
                <a:spcPct val="15000"/>
              </a:spcBef>
              <a:buClr>
                <a:srgbClr val="003264"/>
              </a:buClr>
              <a:buSzPct val="100000"/>
              <a:buFont typeface="Arial" charset="0"/>
              <a:buChar char="•"/>
              <a:defRPr>
                <a:solidFill>
                  <a:schemeClr val="tx1"/>
                </a:solidFill>
                <a:latin typeface="Arial" charset="0"/>
                <a:ea typeface="MS PGothic" charset="-128"/>
              </a:defRPr>
            </a:lvl5pPr>
            <a:lvl6pPr marL="25146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6pPr>
            <a:lvl7pPr marL="29718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7pPr>
            <a:lvl8pPr marL="34290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8pPr>
            <a:lvl9pPr marL="38862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9pPr>
          </a:lstStyle>
          <a:p>
            <a:pPr eaLnBrk="1" hangingPunct="1">
              <a:spcBef>
                <a:spcPct val="0"/>
              </a:spcBef>
              <a:buClr>
                <a:schemeClr val="accent1"/>
              </a:buClr>
            </a:pPr>
            <a:endParaRPr lang="en-US" altLang="en-US"/>
          </a:p>
        </p:txBody>
      </p:sp>
      <p:sp>
        <p:nvSpPr>
          <p:cNvPr id="41990" name="Rectangle 3"/>
          <p:cNvSpPr>
            <a:spLocks noChangeArrowheads="1"/>
          </p:cNvSpPr>
          <p:nvPr/>
        </p:nvSpPr>
        <p:spPr bwMode="auto">
          <a:xfrm>
            <a:off x="187325" y="3009900"/>
            <a:ext cx="2987675" cy="1746250"/>
          </a:xfrm>
          <a:prstGeom prst="rect">
            <a:avLst/>
          </a:prstGeom>
          <a:solidFill>
            <a:schemeClr val="bg1"/>
          </a:solidFill>
          <a:ln w="19050">
            <a:solidFill>
              <a:schemeClr val="bg1"/>
            </a:solidFill>
            <a:round/>
            <a:headEnd/>
            <a:tailEnd/>
          </a:ln>
        </p:spPr>
        <p:txBody>
          <a:bodyPr wrap="none" lIns="90000" tIns="46800" rIns="90000" bIns="46800" anchor="ctr"/>
          <a:lstStyle>
            <a:lvl1pPr marL="244475" indent="-244475">
              <a:spcBef>
                <a:spcPct val="75000"/>
              </a:spcBef>
              <a:buClr>
                <a:schemeClr val="tx1"/>
              </a:buClr>
              <a:buSzPct val="80000"/>
              <a:buFont typeface="Wingdings" charset="2"/>
              <a:defRPr>
                <a:solidFill>
                  <a:schemeClr val="tx1"/>
                </a:solidFill>
                <a:latin typeface="Arial" charset="0"/>
                <a:ea typeface="MS PGothic" charset="-128"/>
              </a:defRPr>
            </a:lvl1pPr>
            <a:lvl2pPr marL="742950" indent="-285750">
              <a:spcBef>
                <a:spcPct val="25000"/>
              </a:spcBef>
              <a:buClr>
                <a:srgbClr val="003264"/>
              </a:buClr>
              <a:buSzPct val="100000"/>
              <a:buFont typeface="Arial" charset="0"/>
              <a:buChar char="•"/>
              <a:defRPr>
                <a:solidFill>
                  <a:schemeClr val="tx1"/>
                </a:solidFill>
                <a:latin typeface="Arial" charset="0"/>
                <a:ea typeface="MS PGothic" charset="-128"/>
              </a:defRPr>
            </a:lvl2pPr>
            <a:lvl3pPr marL="1143000" indent="-228600">
              <a:spcBef>
                <a:spcPct val="25000"/>
              </a:spcBef>
              <a:buClr>
                <a:srgbClr val="003264"/>
              </a:buClr>
              <a:buSzPct val="100000"/>
              <a:buFont typeface="Arial" charset="0"/>
              <a:buChar char="•"/>
              <a:defRPr>
                <a:solidFill>
                  <a:schemeClr val="tx1"/>
                </a:solidFill>
                <a:latin typeface="Arial" charset="0"/>
                <a:ea typeface="MS PGothic" charset="-128"/>
              </a:defRPr>
            </a:lvl3pPr>
            <a:lvl4pPr marL="1600200" indent="-228600">
              <a:spcBef>
                <a:spcPct val="25000"/>
              </a:spcBef>
              <a:buClr>
                <a:srgbClr val="003264"/>
              </a:buClr>
              <a:buSzPct val="100000"/>
              <a:buFont typeface="Arial" charset="0"/>
              <a:buChar char="•"/>
              <a:defRPr>
                <a:solidFill>
                  <a:schemeClr val="tx1"/>
                </a:solidFill>
                <a:latin typeface="Arial" charset="0"/>
                <a:ea typeface="MS PGothic" charset="-128"/>
              </a:defRPr>
            </a:lvl4pPr>
            <a:lvl5pPr marL="2057400" indent="-228600">
              <a:spcBef>
                <a:spcPct val="15000"/>
              </a:spcBef>
              <a:buClr>
                <a:srgbClr val="003264"/>
              </a:buClr>
              <a:buSzPct val="100000"/>
              <a:buFont typeface="Arial" charset="0"/>
              <a:buChar char="•"/>
              <a:defRPr>
                <a:solidFill>
                  <a:schemeClr val="tx1"/>
                </a:solidFill>
                <a:latin typeface="Arial" charset="0"/>
                <a:ea typeface="MS PGothic" charset="-128"/>
              </a:defRPr>
            </a:lvl5pPr>
            <a:lvl6pPr marL="25146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6pPr>
            <a:lvl7pPr marL="29718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7pPr>
            <a:lvl8pPr marL="34290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8pPr>
            <a:lvl9pPr marL="38862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9pPr>
          </a:lstStyle>
          <a:p>
            <a:pPr eaLnBrk="1" hangingPunct="1">
              <a:spcBef>
                <a:spcPct val="0"/>
              </a:spcBef>
              <a:buClr>
                <a:schemeClr val="accent1"/>
              </a:buClr>
            </a:pPr>
            <a:endParaRPr lang="en-US" altLang="en-US"/>
          </a:p>
        </p:txBody>
      </p:sp>
      <p:sp>
        <p:nvSpPr>
          <p:cNvPr id="10" name="Rectangle 9"/>
          <p:cNvSpPr/>
          <p:nvPr/>
        </p:nvSpPr>
        <p:spPr>
          <a:xfrm>
            <a:off x="3594100" y="5446713"/>
            <a:ext cx="5470525" cy="461665"/>
          </a:xfrm>
          <a:prstGeom prst="rect">
            <a:avLst/>
          </a:prstGeom>
          <a:solidFill>
            <a:schemeClr val="bg1"/>
          </a:solidFill>
        </p:spPr>
        <p:txBody>
          <a:bodyPr>
            <a:spAutoFit/>
          </a:bodyPr>
          <a:lstStyle/>
          <a:p>
            <a:pPr algn="r" eaLnBrk="1" hangingPunct="1">
              <a:buClr>
                <a:schemeClr val="accent1"/>
              </a:buClr>
              <a:buSzPct val="80000"/>
              <a:buFont typeface="Wingdings" panose="05000000000000000000" pitchFamily="2" charset="2"/>
              <a:buNone/>
              <a:defRPr/>
            </a:pPr>
            <a:r>
              <a:rPr lang="da-DK" sz="800" dirty="0" smtClean="0">
                <a:solidFill>
                  <a:schemeClr val="tx1">
                    <a:lumMod val="65000"/>
                    <a:lumOff val="35000"/>
                  </a:schemeClr>
                </a:solidFill>
                <a:ea typeface="MS PGothic" panose="020B0600070205080204" pitchFamily="34" charset="-128"/>
              </a:rPr>
              <a:t>Source: Global </a:t>
            </a:r>
            <a:r>
              <a:rPr lang="da-DK" sz="800" dirty="0" err="1" smtClean="0">
                <a:solidFill>
                  <a:schemeClr val="tx1">
                    <a:lumMod val="65000"/>
                    <a:lumOff val="35000"/>
                  </a:schemeClr>
                </a:solidFill>
                <a:ea typeface="MS PGothic" panose="020B0600070205080204" pitchFamily="34" charset="-128"/>
              </a:rPr>
              <a:t>University</a:t>
            </a:r>
            <a:r>
              <a:rPr lang="da-DK" sz="800" dirty="0" smtClean="0">
                <a:solidFill>
                  <a:schemeClr val="tx1">
                    <a:lumMod val="65000"/>
                    <a:lumOff val="35000"/>
                  </a:schemeClr>
                </a:solidFill>
                <a:ea typeface="MS PGothic" panose="020B0600070205080204" pitchFamily="34" charset="-128"/>
              </a:rPr>
              <a:t> Alliance (FMI: </a:t>
            </a:r>
            <a:r>
              <a:rPr lang="da-DK" sz="800" dirty="0" err="1" smtClean="0">
                <a:solidFill>
                  <a:schemeClr val="tx1">
                    <a:lumMod val="65000"/>
                    <a:lumOff val="35000"/>
                  </a:schemeClr>
                </a:solidFill>
                <a:ea typeface="MS PGothic" panose="020B0600070205080204" pitchFamily="34" charset="-128"/>
              </a:rPr>
              <a:t>www.globaluniversityalliance.net</a:t>
            </a:r>
            <a:r>
              <a:rPr lang="da-DK" sz="800" dirty="0" smtClean="0">
                <a:solidFill>
                  <a:schemeClr val="tx1">
                    <a:lumMod val="65000"/>
                    <a:lumOff val="35000"/>
                  </a:schemeClr>
                </a:solidFill>
                <a:ea typeface="MS PGothic" panose="020B0600070205080204" pitchFamily="34" charset="-128"/>
              </a:rPr>
              <a:t>/research-</a:t>
            </a:r>
            <a:r>
              <a:rPr lang="da-DK" sz="800" dirty="0" err="1" smtClean="0">
                <a:solidFill>
                  <a:schemeClr val="tx1">
                    <a:lumMod val="65000"/>
                    <a:lumOff val="35000"/>
                  </a:schemeClr>
                </a:solidFill>
                <a:ea typeface="MS PGothic" panose="020B0600070205080204" pitchFamily="34" charset="-128"/>
              </a:rPr>
              <a:t>areas</a:t>
            </a:r>
            <a:r>
              <a:rPr lang="da-DK" sz="800" dirty="0" smtClean="0">
                <a:solidFill>
                  <a:schemeClr val="tx1">
                    <a:lumMod val="65000"/>
                    <a:lumOff val="35000"/>
                  </a:schemeClr>
                </a:solidFill>
                <a:ea typeface="MS PGothic" panose="020B0600070205080204" pitchFamily="34" charset="-128"/>
              </a:rPr>
              <a:t>/business-architecture-research/)</a:t>
            </a:r>
            <a:endParaRPr lang="en-US" sz="800" dirty="0">
              <a:solidFill>
                <a:schemeClr val="tx1">
                  <a:lumMod val="65000"/>
                  <a:lumOff val="35000"/>
                </a:schemeClr>
              </a:solidFill>
              <a:ea typeface="MS PGothic" panose="020B0600070205080204" pitchFamily="34" charset="-128"/>
            </a:endParaRPr>
          </a:p>
          <a:p>
            <a:pPr algn="r" eaLnBrk="1" hangingPunct="1">
              <a:buClr>
                <a:schemeClr val="accent1"/>
              </a:buClr>
              <a:buSzPct val="80000"/>
              <a:buFont typeface="Wingdings" panose="05000000000000000000" pitchFamily="2" charset="2"/>
              <a:buNone/>
              <a:defRPr/>
            </a:pPr>
            <a:r>
              <a:rPr lang="en-US" sz="800" dirty="0">
                <a:solidFill>
                  <a:schemeClr val="tx1">
                    <a:lumMod val="65000"/>
                    <a:lumOff val="35000"/>
                  </a:schemeClr>
                </a:solidFill>
                <a:ea typeface="MS PGothic" panose="020B0600070205080204" pitchFamily="34" charset="-128"/>
              </a:rPr>
              <a:t>Business &amp; EA Research: 1765 CEOs and 2936 business leaders </a:t>
            </a:r>
            <a:r>
              <a:rPr lang="da-DK" sz="800" dirty="0">
                <a:solidFill>
                  <a:schemeClr val="tx1">
                    <a:lumMod val="65000"/>
                    <a:lumOff val="35000"/>
                  </a:schemeClr>
                </a:solidFill>
                <a:ea typeface="MS PGothic" panose="020B0600070205080204" pitchFamily="34" charset="-128"/>
              </a:rPr>
              <a:t>representing all major countries</a:t>
            </a:r>
            <a:endParaRPr lang="en-US" sz="800" dirty="0">
              <a:solidFill>
                <a:schemeClr val="tx1">
                  <a:lumMod val="65000"/>
                  <a:lumOff val="35000"/>
                </a:schemeClr>
              </a:solidFill>
              <a:ea typeface="MS PGothic" panose="020B0600070205080204" pitchFamily="34" charset="-128"/>
            </a:endParaRPr>
          </a:p>
        </p:txBody>
      </p:sp>
    </p:spTree>
    <p:extLst>
      <p:ext uri="{BB962C8B-B14F-4D97-AF65-F5344CB8AC3E}">
        <p14:creationId xmlns:p14="http://schemas.microsoft.com/office/powerpoint/2010/main" val="5725635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2"/>
          <p:cNvSpPr>
            <a:spLocks noGrp="1"/>
          </p:cNvSpPr>
          <p:nvPr>
            <p:ph type="title"/>
          </p:nvPr>
        </p:nvSpPr>
        <p:spPr>
          <a:xfrm>
            <a:off x="71438" y="79375"/>
            <a:ext cx="6896100" cy="841375"/>
          </a:xfrm>
        </p:spPr>
        <p:txBody>
          <a:bodyPr/>
          <a:lstStyle/>
          <a:p>
            <a:r>
              <a:rPr lang="da-DK" altLang="en-US">
                <a:ea typeface="MS PGothic" charset="-128"/>
              </a:rPr>
              <a:t>Rating of strategic importance</a:t>
            </a:r>
            <a:br>
              <a:rPr lang="da-DK" altLang="en-US">
                <a:ea typeface="MS PGothic" charset="-128"/>
              </a:rPr>
            </a:br>
            <a:r>
              <a:rPr lang="da-DK" altLang="en-US">
                <a:ea typeface="MS PGothic" charset="-128"/>
              </a:rPr>
              <a:t>Reasons of the rating?</a:t>
            </a:r>
          </a:p>
        </p:txBody>
      </p:sp>
      <p:pic>
        <p:nvPicPr>
          <p:cNvPr id="43011" name="Content Placeholder 3" descr="Benefits Chart - EA Current State 01-01.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5725" y="1927225"/>
            <a:ext cx="8963025" cy="3660775"/>
          </a:xfrm>
        </p:spPr>
      </p:pic>
      <p:sp>
        <p:nvSpPr>
          <p:cNvPr id="4" name="TextBox 3"/>
          <p:cNvSpPr txBox="1"/>
          <p:nvPr/>
        </p:nvSpPr>
        <p:spPr bwMode="gray">
          <a:xfrm>
            <a:off x="685800" y="4819650"/>
            <a:ext cx="114300" cy="246063"/>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1</a:t>
            </a:r>
          </a:p>
        </p:txBody>
      </p:sp>
      <p:sp>
        <p:nvSpPr>
          <p:cNvPr id="43013" name="Rectangle 3"/>
          <p:cNvSpPr>
            <a:spLocks noChangeArrowheads="1"/>
          </p:cNvSpPr>
          <p:nvPr/>
        </p:nvSpPr>
        <p:spPr bwMode="auto">
          <a:xfrm>
            <a:off x="3244850" y="3009900"/>
            <a:ext cx="5803900" cy="1746250"/>
          </a:xfrm>
          <a:prstGeom prst="rect">
            <a:avLst/>
          </a:prstGeom>
          <a:solidFill>
            <a:schemeClr val="bg1"/>
          </a:solidFill>
          <a:ln w="19050">
            <a:solidFill>
              <a:schemeClr val="bg1"/>
            </a:solidFill>
            <a:round/>
            <a:headEnd/>
            <a:tailEnd/>
          </a:ln>
        </p:spPr>
        <p:txBody>
          <a:bodyPr wrap="none" lIns="90000" tIns="46800" rIns="90000" bIns="46800" anchor="ctr"/>
          <a:lstStyle>
            <a:lvl1pPr marL="244475" indent="-244475">
              <a:spcBef>
                <a:spcPct val="75000"/>
              </a:spcBef>
              <a:buClr>
                <a:schemeClr val="tx1"/>
              </a:buClr>
              <a:buSzPct val="80000"/>
              <a:buFont typeface="Wingdings" charset="2"/>
              <a:defRPr>
                <a:solidFill>
                  <a:schemeClr val="tx1"/>
                </a:solidFill>
                <a:latin typeface="Arial" charset="0"/>
                <a:ea typeface="MS PGothic" charset="-128"/>
              </a:defRPr>
            </a:lvl1pPr>
            <a:lvl2pPr marL="742950" indent="-285750">
              <a:spcBef>
                <a:spcPct val="25000"/>
              </a:spcBef>
              <a:buClr>
                <a:srgbClr val="003264"/>
              </a:buClr>
              <a:buSzPct val="100000"/>
              <a:buFont typeface="Arial" charset="0"/>
              <a:buChar char="•"/>
              <a:defRPr>
                <a:solidFill>
                  <a:schemeClr val="tx1"/>
                </a:solidFill>
                <a:latin typeface="Arial" charset="0"/>
                <a:ea typeface="MS PGothic" charset="-128"/>
              </a:defRPr>
            </a:lvl2pPr>
            <a:lvl3pPr marL="1143000" indent="-228600">
              <a:spcBef>
                <a:spcPct val="25000"/>
              </a:spcBef>
              <a:buClr>
                <a:srgbClr val="003264"/>
              </a:buClr>
              <a:buSzPct val="100000"/>
              <a:buFont typeface="Arial" charset="0"/>
              <a:buChar char="•"/>
              <a:defRPr>
                <a:solidFill>
                  <a:schemeClr val="tx1"/>
                </a:solidFill>
                <a:latin typeface="Arial" charset="0"/>
                <a:ea typeface="MS PGothic" charset="-128"/>
              </a:defRPr>
            </a:lvl3pPr>
            <a:lvl4pPr marL="1600200" indent="-228600">
              <a:spcBef>
                <a:spcPct val="25000"/>
              </a:spcBef>
              <a:buClr>
                <a:srgbClr val="003264"/>
              </a:buClr>
              <a:buSzPct val="100000"/>
              <a:buFont typeface="Arial" charset="0"/>
              <a:buChar char="•"/>
              <a:defRPr>
                <a:solidFill>
                  <a:schemeClr val="tx1"/>
                </a:solidFill>
                <a:latin typeface="Arial" charset="0"/>
                <a:ea typeface="MS PGothic" charset="-128"/>
              </a:defRPr>
            </a:lvl4pPr>
            <a:lvl5pPr marL="2057400" indent="-228600">
              <a:spcBef>
                <a:spcPct val="15000"/>
              </a:spcBef>
              <a:buClr>
                <a:srgbClr val="003264"/>
              </a:buClr>
              <a:buSzPct val="100000"/>
              <a:buFont typeface="Arial" charset="0"/>
              <a:buChar char="•"/>
              <a:defRPr>
                <a:solidFill>
                  <a:schemeClr val="tx1"/>
                </a:solidFill>
                <a:latin typeface="Arial" charset="0"/>
                <a:ea typeface="MS PGothic" charset="-128"/>
              </a:defRPr>
            </a:lvl5pPr>
            <a:lvl6pPr marL="25146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6pPr>
            <a:lvl7pPr marL="29718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7pPr>
            <a:lvl8pPr marL="34290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8pPr>
            <a:lvl9pPr marL="38862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9pPr>
          </a:lstStyle>
          <a:p>
            <a:pPr eaLnBrk="1" hangingPunct="1">
              <a:spcBef>
                <a:spcPct val="0"/>
              </a:spcBef>
              <a:buClr>
                <a:schemeClr val="accent1"/>
              </a:buClr>
            </a:pPr>
            <a:endParaRPr lang="en-US" altLang="en-US"/>
          </a:p>
        </p:txBody>
      </p:sp>
      <p:sp>
        <p:nvSpPr>
          <p:cNvPr id="43014" name="Rectangle 3"/>
          <p:cNvSpPr>
            <a:spLocks noChangeArrowheads="1"/>
          </p:cNvSpPr>
          <p:nvPr/>
        </p:nvSpPr>
        <p:spPr bwMode="auto">
          <a:xfrm>
            <a:off x="187325" y="3009900"/>
            <a:ext cx="2987675" cy="1746250"/>
          </a:xfrm>
          <a:prstGeom prst="rect">
            <a:avLst/>
          </a:prstGeom>
          <a:solidFill>
            <a:schemeClr val="bg1"/>
          </a:solidFill>
          <a:ln w="19050">
            <a:solidFill>
              <a:schemeClr val="bg1"/>
            </a:solidFill>
            <a:round/>
            <a:headEnd/>
            <a:tailEnd/>
          </a:ln>
        </p:spPr>
        <p:txBody>
          <a:bodyPr wrap="none" lIns="90000" tIns="46800" rIns="90000" bIns="46800" anchor="ctr"/>
          <a:lstStyle>
            <a:lvl1pPr marL="244475" indent="-244475">
              <a:spcBef>
                <a:spcPct val="75000"/>
              </a:spcBef>
              <a:buClr>
                <a:schemeClr val="tx1"/>
              </a:buClr>
              <a:buSzPct val="80000"/>
              <a:buFont typeface="Wingdings" charset="2"/>
              <a:defRPr>
                <a:solidFill>
                  <a:schemeClr val="tx1"/>
                </a:solidFill>
                <a:latin typeface="Arial" charset="0"/>
                <a:ea typeface="MS PGothic" charset="-128"/>
              </a:defRPr>
            </a:lvl1pPr>
            <a:lvl2pPr marL="742950" indent="-285750">
              <a:spcBef>
                <a:spcPct val="25000"/>
              </a:spcBef>
              <a:buClr>
                <a:srgbClr val="003264"/>
              </a:buClr>
              <a:buSzPct val="100000"/>
              <a:buFont typeface="Arial" charset="0"/>
              <a:buChar char="•"/>
              <a:defRPr>
                <a:solidFill>
                  <a:schemeClr val="tx1"/>
                </a:solidFill>
                <a:latin typeface="Arial" charset="0"/>
                <a:ea typeface="MS PGothic" charset="-128"/>
              </a:defRPr>
            </a:lvl2pPr>
            <a:lvl3pPr marL="1143000" indent="-228600">
              <a:spcBef>
                <a:spcPct val="25000"/>
              </a:spcBef>
              <a:buClr>
                <a:srgbClr val="003264"/>
              </a:buClr>
              <a:buSzPct val="100000"/>
              <a:buFont typeface="Arial" charset="0"/>
              <a:buChar char="•"/>
              <a:defRPr>
                <a:solidFill>
                  <a:schemeClr val="tx1"/>
                </a:solidFill>
                <a:latin typeface="Arial" charset="0"/>
                <a:ea typeface="MS PGothic" charset="-128"/>
              </a:defRPr>
            </a:lvl3pPr>
            <a:lvl4pPr marL="1600200" indent="-228600">
              <a:spcBef>
                <a:spcPct val="25000"/>
              </a:spcBef>
              <a:buClr>
                <a:srgbClr val="003264"/>
              </a:buClr>
              <a:buSzPct val="100000"/>
              <a:buFont typeface="Arial" charset="0"/>
              <a:buChar char="•"/>
              <a:defRPr>
                <a:solidFill>
                  <a:schemeClr val="tx1"/>
                </a:solidFill>
                <a:latin typeface="Arial" charset="0"/>
                <a:ea typeface="MS PGothic" charset="-128"/>
              </a:defRPr>
            </a:lvl4pPr>
            <a:lvl5pPr marL="2057400" indent="-228600">
              <a:spcBef>
                <a:spcPct val="15000"/>
              </a:spcBef>
              <a:buClr>
                <a:srgbClr val="003264"/>
              </a:buClr>
              <a:buSzPct val="100000"/>
              <a:buFont typeface="Arial" charset="0"/>
              <a:buChar char="•"/>
              <a:defRPr>
                <a:solidFill>
                  <a:schemeClr val="tx1"/>
                </a:solidFill>
                <a:latin typeface="Arial" charset="0"/>
                <a:ea typeface="MS PGothic" charset="-128"/>
              </a:defRPr>
            </a:lvl5pPr>
            <a:lvl6pPr marL="25146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6pPr>
            <a:lvl7pPr marL="29718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7pPr>
            <a:lvl8pPr marL="34290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8pPr>
            <a:lvl9pPr marL="38862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9pPr>
          </a:lstStyle>
          <a:p>
            <a:pPr eaLnBrk="1" hangingPunct="1">
              <a:spcBef>
                <a:spcPct val="0"/>
              </a:spcBef>
              <a:buClr>
                <a:schemeClr val="accent1"/>
              </a:buClr>
            </a:pPr>
            <a:endParaRPr lang="en-US" altLang="en-US"/>
          </a:p>
        </p:txBody>
      </p:sp>
      <p:sp>
        <p:nvSpPr>
          <p:cNvPr id="9" name="TextBox 8"/>
          <p:cNvSpPr txBox="1"/>
          <p:nvPr/>
        </p:nvSpPr>
        <p:spPr bwMode="gray">
          <a:xfrm>
            <a:off x="171450" y="5175250"/>
            <a:ext cx="4040188" cy="1354138"/>
          </a:xfrm>
          <a:prstGeom prst="rect">
            <a:avLst/>
          </a:prstGeom>
          <a:noFill/>
          <a:ln w="9525">
            <a:noFill/>
          </a:ln>
          <a:extLst/>
        </p:spPr>
        <p:txBody>
          <a:bodyPr wrap="none" lIns="0" tIns="0" rIns="0" bIns="0">
            <a:spAutoFit/>
          </a:bodyPr>
          <a:lstStyle/>
          <a:p>
            <a:pPr marL="228600" indent="-228600" algn="l" eaLnBrk="1" hangingPunct="1">
              <a:buSzPct val="100000"/>
              <a:buFont typeface="Wingdings" panose="05000000000000000000" pitchFamily="2" charset="2"/>
              <a:buNone/>
              <a:defRPr/>
            </a:pPr>
            <a:r>
              <a:rPr lang="en-US" sz="1100" b="1" dirty="0">
                <a:ea typeface="MS PGothic" panose="020B0600070205080204" pitchFamily="34" charset="-128"/>
              </a:rPr>
              <a:t>Reasons: </a:t>
            </a:r>
          </a:p>
          <a:p>
            <a:pPr marL="87313" indent="-87313" algn="l" eaLnBrk="1" hangingPunct="1">
              <a:buSzPct val="100000"/>
              <a:buFont typeface="+mj-lt"/>
              <a:buAutoNum type="arabicPeriod"/>
              <a:defRPr/>
            </a:pPr>
            <a:r>
              <a:rPr lang="en-US" sz="1100" dirty="0">
                <a:ea typeface="MS PGothic" panose="020B0600070205080204" pitchFamily="34" charset="-128"/>
              </a:rPr>
              <a:t> Link to Strategy (Strategic Business Objectives )</a:t>
            </a:r>
          </a:p>
          <a:p>
            <a:pPr marL="87313" indent="-87313" algn="l" eaLnBrk="1" hangingPunct="1">
              <a:buSzPct val="100000"/>
              <a:buFont typeface="+mj-lt"/>
              <a:buAutoNum type="arabicPeriod"/>
              <a:defRPr/>
            </a:pPr>
            <a:r>
              <a:rPr lang="en-US" sz="1100" dirty="0">
                <a:ea typeface="MS PGothic" panose="020B0600070205080204" pitchFamily="34" charset="-128"/>
              </a:rPr>
              <a:t> Improve Competitiveness  (growth &amp; cost potential)</a:t>
            </a:r>
          </a:p>
          <a:p>
            <a:pPr marL="87313" indent="-87313" algn="l" eaLnBrk="1" hangingPunct="1">
              <a:buSzPct val="100000"/>
              <a:buFont typeface="+mj-lt"/>
              <a:buAutoNum type="arabicPeriod"/>
              <a:defRPr/>
            </a:pPr>
            <a:r>
              <a:rPr lang="en-US" sz="1100" dirty="0">
                <a:ea typeface="MS PGothic" panose="020B0600070205080204" pitchFamily="34" charset="-128"/>
              </a:rPr>
              <a:t> Link to Business Model</a:t>
            </a:r>
          </a:p>
          <a:p>
            <a:pPr marL="87313" indent="-87313" algn="l" eaLnBrk="1" hangingPunct="1">
              <a:buSzPct val="100000"/>
              <a:buFont typeface="+mj-lt"/>
              <a:buAutoNum type="arabicPeriod"/>
              <a:defRPr/>
            </a:pPr>
            <a:r>
              <a:rPr lang="en-US" sz="1100" dirty="0">
                <a:ea typeface="MS PGothic" panose="020B0600070205080204" pitchFamily="34" charset="-128"/>
              </a:rPr>
              <a:t> Service Model Innovation &amp; Transformation</a:t>
            </a:r>
          </a:p>
          <a:p>
            <a:pPr marL="87313" indent="-87313" algn="l" eaLnBrk="1" hangingPunct="1">
              <a:buSzPct val="100000"/>
              <a:buFont typeface="+mj-lt"/>
              <a:buAutoNum type="arabicPeriod"/>
              <a:defRPr/>
            </a:pPr>
            <a:r>
              <a:rPr lang="en-US" sz="1100" dirty="0">
                <a:ea typeface="MS PGothic" panose="020B0600070205080204" pitchFamily="34" charset="-128"/>
              </a:rPr>
              <a:t> Link to the Critical Success Factors (CSFs) of the organization</a:t>
            </a:r>
          </a:p>
          <a:p>
            <a:pPr marL="87313" indent="-87313" algn="l" eaLnBrk="1" hangingPunct="1">
              <a:buSzPct val="100000"/>
              <a:buFont typeface="+mj-lt"/>
              <a:buAutoNum type="arabicPeriod"/>
              <a:defRPr/>
            </a:pPr>
            <a:r>
              <a:rPr lang="en-US" sz="1100" dirty="0">
                <a:ea typeface="MS PGothic" panose="020B0600070205080204" pitchFamily="34" charset="-128"/>
              </a:rPr>
              <a:t> Operational Excellence</a:t>
            </a:r>
          </a:p>
          <a:p>
            <a:pPr marL="228600" indent="-228600" algn="l" eaLnBrk="1" hangingPunct="1">
              <a:buSzPct val="100000"/>
              <a:buFont typeface="+mj-lt"/>
              <a:buAutoNum type="arabicPeriod"/>
              <a:defRPr/>
            </a:pPr>
            <a:endParaRPr lang="en-US" sz="1100" dirty="0">
              <a:ea typeface="MS PGothic" panose="020B0600070205080204" pitchFamily="34" charset="-128"/>
            </a:endParaRPr>
          </a:p>
        </p:txBody>
      </p:sp>
      <p:sp>
        <p:nvSpPr>
          <p:cNvPr id="11" name="Rectangle 10"/>
          <p:cNvSpPr/>
          <p:nvPr/>
        </p:nvSpPr>
        <p:spPr>
          <a:xfrm>
            <a:off x="3594100" y="5446713"/>
            <a:ext cx="5470525" cy="461665"/>
          </a:xfrm>
          <a:prstGeom prst="rect">
            <a:avLst/>
          </a:prstGeom>
          <a:solidFill>
            <a:schemeClr val="bg1"/>
          </a:solidFill>
        </p:spPr>
        <p:txBody>
          <a:bodyPr>
            <a:spAutoFit/>
          </a:bodyPr>
          <a:lstStyle/>
          <a:p>
            <a:pPr algn="r" eaLnBrk="1" hangingPunct="1">
              <a:buClr>
                <a:schemeClr val="accent1"/>
              </a:buClr>
              <a:buSzPct val="80000"/>
              <a:buFont typeface="Wingdings" panose="05000000000000000000" pitchFamily="2" charset="2"/>
              <a:buNone/>
              <a:defRPr/>
            </a:pPr>
            <a:r>
              <a:rPr lang="da-DK" sz="800" dirty="0" smtClean="0">
                <a:solidFill>
                  <a:schemeClr val="tx1">
                    <a:lumMod val="65000"/>
                    <a:lumOff val="35000"/>
                  </a:schemeClr>
                </a:solidFill>
                <a:ea typeface="MS PGothic" panose="020B0600070205080204" pitchFamily="34" charset="-128"/>
              </a:rPr>
              <a:t>Source: Global </a:t>
            </a:r>
            <a:r>
              <a:rPr lang="da-DK" sz="800" dirty="0" err="1" smtClean="0">
                <a:solidFill>
                  <a:schemeClr val="tx1">
                    <a:lumMod val="65000"/>
                    <a:lumOff val="35000"/>
                  </a:schemeClr>
                </a:solidFill>
                <a:ea typeface="MS PGothic" panose="020B0600070205080204" pitchFamily="34" charset="-128"/>
              </a:rPr>
              <a:t>University</a:t>
            </a:r>
            <a:r>
              <a:rPr lang="da-DK" sz="800" dirty="0" smtClean="0">
                <a:solidFill>
                  <a:schemeClr val="tx1">
                    <a:lumMod val="65000"/>
                    <a:lumOff val="35000"/>
                  </a:schemeClr>
                </a:solidFill>
                <a:ea typeface="MS PGothic" panose="020B0600070205080204" pitchFamily="34" charset="-128"/>
              </a:rPr>
              <a:t> Alliance (FMI: </a:t>
            </a:r>
            <a:r>
              <a:rPr lang="da-DK" sz="800" dirty="0" err="1" smtClean="0">
                <a:solidFill>
                  <a:schemeClr val="tx1">
                    <a:lumMod val="65000"/>
                    <a:lumOff val="35000"/>
                  </a:schemeClr>
                </a:solidFill>
                <a:ea typeface="MS PGothic" panose="020B0600070205080204" pitchFamily="34" charset="-128"/>
              </a:rPr>
              <a:t>www.globaluniversityalliance.net</a:t>
            </a:r>
            <a:r>
              <a:rPr lang="da-DK" sz="800" dirty="0" smtClean="0">
                <a:solidFill>
                  <a:schemeClr val="tx1">
                    <a:lumMod val="65000"/>
                    <a:lumOff val="35000"/>
                  </a:schemeClr>
                </a:solidFill>
                <a:ea typeface="MS PGothic" panose="020B0600070205080204" pitchFamily="34" charset="-128"/>
              </a:rPr>
              <a:t>/research-</a:t>
            </a:r>
            <a:r>
              <a:rPr lang="da-DK" sz="800" dirty="0" err="1" smtClean="0">
                <a:solidFill>
                  <a:schemeClr val="tx1">
                    <a:lumMod val="65000"/>
                    <a:lumOff val="35000"/>
                  </a:schemeClr>
                </a:solidFill>
                <a:ea typeface="MS PGothic" panose="020B0600070205080204" pitchFamily="34" charset="-128"/>
              </a:rPr>
              <a:t>areas</a:t>
            </a:r>
            <a:r>
              <a:rPr lang="da-DK" sz="800" dirty="0" smtClean="0">
                <a:solidFill>
                  <a:schemeClr val="tx1">
                    <a:lumMod val="65000"/>
                    <a:lumOff val="35000"/>
                  </a:schemeClr>
                </a:solidFill>
                <a:ea typeface="MS PGothic" panose="020B0600070205080204" pitchFamily="34" charset="-128"/>
              </a:rPr>
              <a:t>/business-architecture-research/)</a:t>
            </a:r>
            <a:endParaRPr lang="en-US" sz="800" dirty="0">
              <a:solidFill>
                <a:schemeClr val="tx1">
                  <a:lumMod val="65000"/>
                  <a:lumOff val="35000"/>
                </a:schemeClr>
              </a:solidFill>
              <a:ea typeface="MS PGothic" panose="020B0600070205080204" pitchFamily="34" charset="-128"/>
            </a:endParaRPr>
          </a:p>
          <a:p>
            <a:pPr algn="r" eaLnBrk="1" hangingPunct="1">
              <a:buClr>
                <a:schemeClr val="accent1"/>
              </a:buClr>
              <a:buSzPct val="80000"/>
              <a:buFont typeface="Wingdings" panose="05000000000000000000" pitchFamily="2" charset="2"/>
              <a:buNone/>
              <a:defRPr/>
            </a:pPr>
            <a:r>
              <a:rPr lang="en-US" sz="800" dirty="0">
                <a:solidFill>
                  <a:schemeClr val="tx1">
                    <a:lumMod val="65000"/>
                    <a:lumOff val="35000"/>
                  </a:schemeClr>
                </a:solidFill>
                <a:ea typeface="MS PGothic" panose="020B0600070205080204" pitchFamily="34" charset="-128"/>
              </a:rPr>
              <a:t>Business &amp; EA Research: 1765 CEOs and 2936 business leaders </a:t>
            </a:r>
            <a:r>
              <a:rPr lang="da-DK" sz="800" dirty="0">
                <a:solidFill>
                  <a:schemeClr val="tx1">
                    <a:lumMod val="65000"/>
                    <a:lumOff val="35000"/>
                  </a:schemeClr>
                </a:solidFill>
                <a:ea typeface="MS PGothic" panose="020B0600070205080204" pitchFamily="34" charset="-128"/>
              </a:rPr>
              <a:t>representing all major countries</a:t>
            </a:r>
            <a:endParaRPr lang="en-US" sz="800" dirty="0">
              <a:solidFill>
                <a:schemeClr val="tx1">
                  <a:lumMod val="65000"/>
                  <a:lumOff val="35000"/>
                </a:schemeClr>
              </a:solidFill>
              <a:ea typeface="MS PGothic" panose="020B0600070205080204" pitchFamily="34" charset="-128"/>
            </a:endParaRPr>
          </a:p>
        </p:txBody>
      </p:sp>
    </p:spTree>
    <p:extLst>
      <p:ext uri="{BB962C8B-B14F-4D97-AF65-F5344CB8AC3E}">
        <p14:creationId xmlns:p14="http://schemas.microsoft.com/office/powerpoint/2010/main" val="2009088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2"/>
          <p:cNvSpPr>
            <a:spLocks noGrp="1"/>
          </p:cNvSpPr>
          <p:nvPr>
            <p:ph type="title"/>
          </p:nvPr>
        </p:nvSpPr>
        <p:spPr>
          <a:xfrm>
            <a:off x="71438" y="79375"/>
            <a:ext cx="6896100" cy="841375"/>
          </a:xfrm>
        </p:spPr>
        <p:txBody>
          <a:bodyPr/>
          <a:lstStyle/>
          <a:p>
            <a:r>
              <a:rPr lang="da-DK" altLang="en-US">
                <a:ea typeface="MS PGothic" charset="-128"/>
              </a:rPr>
              <a:t>Rating of strategic importance</a:t>
            </a:r>
            <a:br>
              <a:rPr lang="da-DK" altLang="en-US">
                <a:ea typeface="MS PGothic" charset="-128"/>
              </a:rPr>
            </a:br>
            <a:r>
              <a:rPr lang="da-DK" altLang="en-US">
                <a:ea typeface="MS PGothic" charset="-128"/>
              </a:rPr>
              <a:t> Reasons of the rating?</a:t>
            </a:r>
          </a:p>
        </p:txBody>
      </p:sp>
      <p:pic>
        <p:nvPicPr>
          <p:cNvPr id="44035" name="Content Placeholder 3" descr="Benefits Chart - EA Current State 01-01.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5725" y="1927225"/>
            <a:ext cx="8963025" cy="3660775"/>
          </a:xfrm>
        </p:spPr>
      </p:pic>
      <p:sp>
        <p:nvSpPr>
          <p:cNvPr id="4" name="TextBox 3"/>
          <p:cNvSpPr txBox="1"/>
          <p:nvPr/>
        </p:nvSpPr>
        <p:spPr bwMode="gray">
          <a:xfrm>
            <a:off x="685800" y="4819650"/>
            <a:ext cx="114300" cy="246063"/>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1</a:t>
            </a:r>
          </a:p>
        </p:txBody>
      </p:sp>
      <p:sp>
        <p:nvSpPr>
          <p:cNvPr id="44037" name="Rectangle 3"/>
          <p:cNvSpPr>
            <a:spLocks noChangeArrowheads="1"/>
          </p:cNvSpPr>
          <p:nvPr/>
        </p:nvSpPr>
        <p:spPr bwMode="auto">
          <a:xfrm>
            <a:off x="3244850" y="3009900"/>
            <a:ext cx="5803900" cy="1397000"/>
          </a:xfrm>
          <a:prstGeom prst="rect">
            <a:avLst/>
          </a:prstGeom>
          <a:solidFill>
            <a:schemeClr val="bg1"/>
          </a:solidFill>
          <a:ln w="19050">
            <a:solidFill>
              <a:schemeClr val="bg1"/>
            </a:solidFill>
            <a:round/>
            <a:headEnd/>
            <a:tailEnd/>
          </a:ln>
        </p:spPr>
        <p:txBody>
          <a:bodyPr wrap="none" lIns="90000" tIns="46800" rIns="90000" bIns="46800" anchor="ctr"/>
          <a:lstStyle>
            <a:lvl1pPr marL="244475" indent="-244475">
              <a:spcBef>
                <a:spcPct val="75000"/>
              </a:spcBef>
              <a:buClr>
                <a:schemeClr val="tx1"/>
              </a:buClr>
              <a:buSzPct val="80000"/>
              <a:buFont typeface="Wingdings" charset="2"/>
              <a:defRPr>
                <a:solidFill>
                  <a:schemeClr val="tx1"/>
                </a:solidFill>
                <a:latin typeface="Arial" charset="0"/>
                <a:ea typeface="MS PGothic" charset="-128"/>
              </a:defRPr>
            </a:lvl1pPr>
            <a:lvl2pPr marL="742950" indent="-285750">
              <a:spcBef>
                <a:spcPct val="25000"/>
              </a:spcBef>
              <a:buClr>
                <a:srgbClr val="003264"/>
              </a:buClr>
              <a:buSzPct val="100000"/>
              <a:buFont typeface="Arial" charset="0"/>
              <a:buChar char="•"/>
              <a:defRPr>
                <a:solidFill>
                  <a:schemeClr val="tx1"/>
                </a:solidFill>
                <a:latin typeface="Arial" charset="0"/>
                <a:ea typeface="MS PGothic" charset="-128"/>
              </a:defRPr>
            </a:lvl2pPr>
            <a:lvl3pPr marL="1143000" indent="-228600">
              <a:spcBef>
                <a:spcPct val="25000"/>
              </a:spcBef>
              <a:buClr>
                <a:srgbClr val="003264"/>
              </a:buClr>
              <a:buSzPct val="100000"/>
              <a:buFont typeface="Arial" charset="0"/>
              <a:buChar char="•"/>
              <a:defRPr>
                <a:solidFill>
                  <a:schemeClr val="tx1"/>
                </a:solidFill>
                <a:latin typeface="Arial" charset="0"/>
                <a:ea typeface="MS PGothic" charset="-128"/>
              </a:defRPr>
            </a:lvl3pPr>
            <a:lvl4pPr marL="1600200" indent="-228600">
              <a:spcBef>
                <a:spcPct val="25000"/>
              </a:spcBef>
              <a:buClr>
                <a:srgbClr val="003264"/>
              </a:buClr>
              <a:buSzPct val="100000"/>
              <a:buFont typeface="Arial" charset="0"/>
              <a:buChar char="•"/>
              <a:defRPr>
                <a:solidFill>
                  <a:schemeClr val="tx1"/>
                </a:solidFill>
                <a:latin typeface="Arial" charset="0"/>
                <a:ea typeface="MS PGothic" charset="-128"/>
              </a:defRPr>
            </a:lvl4pPr>
            <a:lvl5pPr marL="2057400" indent="-228600">
              <a:spcBef>
                <a:spcPct val="15000"/>
              </a:spcBef>
              <a:buClr>
                <a:srgbClr val="003264"/>
              </a:buClr>
              <a:buSzPct val="100000"/>
              <a:buFont typeface="Arial" charset="0"/>
              <a:buChar char="•"/>
              <a:defRPr>
                <a:solidFill>
                  <a:schemeClr val="tx1"/>
                </a:solidFill>
                <a:latin typeface="Arial" charset="0"/>
                <a:ea typeface="MS PGothic" charset="-128"/>
              </a:defRPr>
            </a:lvl5pPr>
            <a:lvl6pPr marL="25146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6pPr>
            <a:lvl7pPr marL="29718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7pPr>
            <a:lvl8pPr marL="34290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8pPr>
            <a:lvl9pPr marL="38862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9pPr>
          </a:lstStyle>
          <a:p>
            <a:pPr eaLnBrk="1" hangingPunct="1">
              <a:spcBef>
                <a:spcPct val="0"/>
              </a:spcBef>
              <a:buClr>
                <a:schemeClr val="accent1"/>
              </a:buClr>
            </a:pPr>
            <a:endParaRPr lang="en-US" altLang="en-US"/>
          </a:p>
        </p:txBody>
      </p:sp>
      <p:sp>
        <p:nvSpPr>
          <p:cNvPr id="44038" name="Rectangle 3"/>
          <p:cNvSpPr>
            <a:spLocks noChangeArrowheads="1"/>
          </p:cNvSpPr>
          <p:nvPr/>
        </p:nvSpPr>
        <p:spPr bwMode="auto">
          <a:xfrm>
            <a:off x="187325" y="3009900"/>
            <a:ext cx="2987675" cy="1397000"/>
          </a:xfrm>
          <a:prstGeom prst="rect">
            <a:avLst/>
          </a:prstGeom>
          <a:solidFill>
            <a:schemeClr val="bg1"/>
          </a:solidFill>
          <a:ln w="19050">
            <a:solidFill>
              <a:schemeClr val="bg1"/>
            </a:solidFill>
            <a:round/>
            <a:headEnd/>
            <a:tailEnd/>
          </a:ln>
        </p:spPr>
        <p:txBody>
          <a:bodyPr wrap="none" lIns="90000" tIns="46800" rIns="90000" bIns="46800" anchor="ctr"/>
          <a:lstStyle>
            <a:lvl1pPr marL="244475" indent="-244475">
              <a:spcBef>
                <a:spcPct val="75000"/>
              </a:spcBef>
              <a:buClr>
                <a:schemeClr val="tx1"/>
              </a:buClr>
              <a:buSzPct val="80000"/>
              <a:buFont typeface="Wingdings" charset="2"/>
              <a:defRPr>
                <a:solidFill>
                  <a:schemeClr val="tx1"/>
                </a:solidFill>
                <a:latin typeface="Arial" charset="0"/>
                <a:ea typeface="MS PGothic" charset="-128"/>
              </a:defRPr>
            </a:lvl1pPr>
            <a:lvl2pPr marL="742950" indent="-285750">
              <a:spcBef>
                <a:spcPct val="25000"/>
              </a:spcBef>
              <a:buClr>
                <a:srgbClr val="003264"/>
              </a:buClr>
              <a:buSzPct val="100000"/>
              <a:buFont typeface="Arial" charset="0"/>
              <a:buChar char="•"/>
              <a:defRPr>
                <a:solidFill>
                  <a:schemeClr val="tx1"/>
                </a:solidFill>
                <a:latin typeface="Arial" charset="0"/>
                <a:ea typeface="MS PGothic" charset="-128"/>
              </a:defRPr>
            </a:lvl2pPr>
            <a:lvl3pPr marL="1143000" indent="-228600">
              <a:spcBef>
                <a:spcPct val="25000"/>
              </a:spcBef>
              <a:buClr>
                <a:srgbClr val="003264"/>
              </a:buClr>
              <a:buSzPct val="100000"/>
              <a:buFont typeface="Arial" charset="0"/>
              <a:buChar char="•"/>
              <a:defRPr>
                <a:solidFill>
                  <a:schemeClr val="tx1"/>
                </a:solidFill>
                <a:latin typeface="Arial" charset="0"/>
                <a:ea typeface="MS PGothic" charset="-128"/>
              </a:defRPr>
            </a:lvl3pPr>
            <a:lvl4pPr marL="1600200" indent="-228600">
              <a:spcBef>
                <a:spcPct val="25000"/>
              </a:spcBef>
              <a:buClr>
                <a:srgbClr val="003264"/>
              </a:buClr>
              <a:buSzPct val="100000"/>
              <a:buFont typeface="Arial" charset="0"/>
              <a:buChar char="•"/>
              <a:defRPr>
                <a:solidFill>
                  <a:schemeClr val="tx1"/>
                </a:solidFill>
                <a:latin typeface="Arial" charset="0"/>
                <a:ea typeface="MS PGothic" charset="-128"/>
              </a:defRPr>
            </a:lvl4pPr>
            <a:lvl5pPr marL="2057400" indent="-228600">
              <a:spcBef>
                <a:spcPct val="15000"/>
              </a:spcBef>
              <a:buClr>
                <a:srgbClr val="003264"/>
              </a:buClr>
              <a:buSzPct val="100000"/>
              <a:buFont typeface="Arial" charset="0"/>
              <a:buChar char="•"/>
              <a:defRPr>
                <a:solidFill>
                  <a:schemeClr val="tx1"/>
                </a:solidFill>
                <a:latin typeface="Arial" charset="0"/>
                <a:ea typeface="MS PGothic" charset="-128"/>
              </a:defRPr>
            </a:lvl5pPr>
            <a:lvl6pPr marL="25146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6pPr>
            <a:lvl7pPr marL="29718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7pPr>
            <a:lvl8pPr marL="34290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8pPr>
            <a:lvl9pPr marL="38862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9pPr>
          </a:lstStyle>
          <a:p>
            <a:pPr eaLnBrk="1" hangingPunct="1">
              <a:spcBef>
                <a:spcPct val="0"/>
              </a:spcBef>
              <a:buClr>
                <a:schemeClr val="accent1"/>
              </a:buClr>
            </a:pPr>
            <a:endParaRPr lang="en-US" altLang="en-US"/>
          </a:p>
        </p:txBody>
      </p:sp>
      <p:sp>
        <p:nvSpPr>
          <p:cNvPr id="8" name="TextBox 7"/>
          <p:cNvSpPr txBox="1"/>
          <p:nvPr/>
        </p:nvSpPr>
        <p:spPr bwMode="gray">
          <a:xfrm>
            <a:off x="685800" y="4476750"/>
            <a:ext cx="114300" cy="246063"/>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2</a:t>
            </a:r>
          </a:p>
        </p:txBody>
      </p:sp>
      <p:sp>
        <p:nvSpPr>
          <p:cNvPr id="11" name="Rectangle 10"/>
          <p:cNvSpPr/>
          <p:nvPr/>
        </p:nvSpPr>
        <p:spPr>
          <a:xfrm>
            <a:off x="3594100" y="5446713"/>
            <a:ext cx="5470525" cy="461665"/>
          </a:xfrm>
          <a:prstGeom prst="rect">
            <a:avLst/>
          </a:prstGeom>
          <a:solidFill>
            <a:schemeClr val="bg1"/>
          </a:solidFill>
        </p:spPr>
        <p:txBody>
          <a:bodyPr>
            <a:spAutoFit/>
          </a:bodyPr>
          <a:lstStyle/>
          <a:p>
            <a:pPr algn="r" eaLnBrk="1" hangingPunct="1">
              <a:buClr>
                <a:schemeClr val="accent1"/>
              </a:buClr>
              <a:buSzPct val="80000"/>
              <a:buFont typeface="Wingdings" panose="05000000000000000000" pitchFamily="2" charset="2"/>
              <a:buNone/>
              <a:defRPr/>
            </a:pPr>
            <a:r>
              <a:rPr lang="da-DK" sz="800" dirty="0" smtClean="0">
                <a:solidFill>
                  <a:schemeClr val="tx1">
                    <a:lumMod val="65000"/>
                    <a:lumOff val="35000"/>
                  </a:schemeClr>
                </a:solidFill>
                <a:ea typeface="MS PGothic" panose="020B0600070205080204" pitchFamily="34" charset="-128"/>
              </a:rPr>
              <a:t>Source: Global </a:t>
            </a:r>
            <a:r>
              <a:rPr lang="da-DK" sz="800" dirty="0" err="1" smtClean="0">
                <a:solidFill>
                  <a:schemeClr val="tx1">
                    <a:lumMod val="65000"/>
                    <a:lumOff val="35000"/>
                  </a:schemeClr>
                </a:solidFill>
                <a:ea typeface="MS PGothic" panose="020B0600070205080204" pitchFamily="34" charset="-128"/>
              </a:rPr>
              <a:t>University</a:t>
            </a:r>
            <a:r>
              <a:rPr lang="da-DK" sz="800" dirty="0" smtClean="0">
                <a:solidFill>
                  <a:schemeClr val="tx1">
                    <a:lumMod val="65000"/>
                    <a:lumOff val="35000"/>
                  </a:schemeClr>
                </a:solidFill>
                <a:ea typeface="MS PGothic" panose="020B0600070205080204" pitchFamily="34" charset="-128"/>
              </a:rPr>
              <a:t> Alliance (FMI: </a:t>
            </a:r>
            <a:r>
              <a:rPr lang="da-DK" sz="800" dirty="0" err="1" smtClean="0">
                <a:solidFill>
                  <a:schemeClr val="tx1">
                    <a:lumMod val="65000"/>
                    <a:lumOff val="35000"/>
                  </a:schemeClr>
                </a:solidFill>
                <a:ea typeface="MS PGothic" panose="020B0600070205080204" pitchFamily="34" charset="-128"/>
              </a:rPr>
              <a:t>www.globaluniversityalliance.net</a:t>
            </a:r>
            <a:r>
              <a:rPr lang="da-DK" sz="800" dirty="0" smtClean="0">
                <a:solidFill>
                  <a:schemeClr val="tx1">
                    <a:lumMod val="65000"/>
                    <a:lumOff val="35000"/>
                  </a:schemeClr>
                </a:solidFill>
                <a:ea typeface="MS PGothic" panose="020B0600070205080204" pitchFamily="34" charset="-128"/>
              </a:rPr>
              <a:t>/research-</a:t>
            </a:r>
            <a:r>
              <a:rPr lang="da-DK" sz="800" dirty="0" err="1" smtClean="0">
                <a:solidFill>
                  <a:schemeClr val="tx1">
                    <a:lumMod val="65000"/>
                    <a:lumOff val="35000"/>
                  </a:schemeClr>
                </a:solidFill>
                <a:ea typeface="MS PGothic" panose="020B0600070205080204" pitchFamily="34" charset="-128"/>
              </a:rPr>
              <a:t>areas</a:t>
            </a:r>
            <a:r>
              <a:rPr lang="da-DK" sz="800" dirty="0" smtClean="0">
                <a:solidFill>
                  <a:schemeClr val="tx1">
                    <a:lumMod val="65000"/>
                    <a:lumOff val="35000"/>
                  </a:schemeClr>
                </a:solidFill>
                <a:ea typeface="MS PGothic" panose="020B0600070205080204" pitchFamily="34" charset="-128"/>
              </a:rPr>
              <a:t>/business-architecture-research/)</a:t>
            </a:r>
            <a:endParaRPr lang="en-US" sz="800" dirty="0">
              <a:solidFill>
                <a:schemeClr val="tx1">
                  <a:lumMod val="65000"/>
                  <a:lumOff val="35000"/>
                </a:schemeClr>
              </a:solidFill>
              <a:ea typeface="MS PGothic" panose="020B0600070205080204" pitchFamily="34" charset="-128"/>
            </a:endParaRPr>
          </a:p>
          <a:p>
            <a:pPr algn="r" eaLnBrk="1" hangingPunct="1">
              <a:buClr>
                <a:schemeClr val="accent1"/>
              </a:buClr>
              <a:buSzPct val="80000"/>
              <a:buFont typeface="Wingdings" panose="05000000000000000000" pitchFamily="2" charset="2"/>
              <a:buNone/>
              <a:defRPr/>
            </a:pPr>
            <a:r>
              <a:rPr lang="en-US" sz="800" dirty="0">
                <a:solidFill>
                  <a:schemeClr val="tx1">
                    <a:lumMod val="65000"/>
                    <a:lumOff val="35000"/>
                  </a:schemeClr>
                </a:solidFill>
                <a:ea typeface="MS PGothic" panose="020B0600070205080204" pitchFamily="34" charset="-128"/>
              </a:rPr>
              <a:t>Business &amp; EA Research: 1765 CEOs and 2936 business leaders </a:t>
            </a:r>
            <a:r>
              <a:rPr lang="da-DK" sz="800" dirty="0">
                <a:solidFill>
                  <a:schemeClr val="tx1">
                    <a:lumMod val="65000"/>
                    <a:lumOff val="35000"/>
                  </a:schemeClr>
                </a:solidFill>
                <a:ea typeface="MS PGothic" panose="020B0600070205080204" pitchFamily="34" charset="-128"/>
              </a:rPr>
              <a:t>representing all major countries</a:t>
            </a:r>
            <a:endParaRPr lang="en-US" sz="800" dirty="0">
              <a:solidFill>
                <a:schemeClr val="tx1">
                  <a:lumMod val="65000"/>
                  <a:lumOff val="35000"/>
                </a:schemeClr>
              </a:solidFill>
              <a:ea typeface="MS PGothic" panose="020B0600070205080204" pitchFamily="34" charset="-128"/>
            </a:endParaRPr>
          </a:p>
        </p:txBody>
      </p:sp>
    </p:spTree>
    <p:extLst>
      <p:ext uri="{BB962C8B-B14F-4D97-AF65-F5344CB8AC3E}">
        <p14:creationId xmlns:p14="http://schemas.microsoft.com/office/powerpoint/2010/main" val="8308160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2"/>
          <p:cNvSpPr>
            <a:spLocks noGrp="1"/>
          </p:cNvSpPr>
          <p:nvPr>
            <p:ph type="title"/>
          </p:nvPr>
        </p:nvSpPr>
        <p:spPr>
          <a:xfrm>
            <a:off x="71438" y="79375"/>
            <a:ext cx="6896100" cy="841375"/>
          </a:xfrm>
        </p:spPr>
        <p:txBody>
          <a:bodyPr/>
          <a:lstStyle/>
          <a:p>
            <a:r>
              <a:rPr lang="da-DK" altLang="en-US">
                <a:ea typeface="MS PGothic" charset="-128"/>
              </a:rPr>
              <a:t>Rating of strategic importance</a:t>
            </a:r>
            <a:br>
              <a:rPr lang="da-DK" altLang="en-US">
                <a:ea typeface="MS PGothic" charset="-128"/>
              </a:rPr>
            </a:br>
            <a:r>
              <a:rPr lang="da-DK" altLang="en-US">
                <a:ea typeface="MS PGothic" charset="-128"/>
              </a:rPr>
              <a:t> Reasons of the rating?</a:t>
            </a:r>
          </a:p>
        </p:txBody>
      </p:sp>
      <p:pic>
        <p:nvPicPr>
          <p:cNvPr id="45059" name="Content Placeholder 3" descr="Benefits Chart - EA Current State 01-01.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5725" y="1927225"/>
            <a:ext cx="8963025" cy="3660775"/>
          </a:xfrm>
        </p:spPr>
      </p:pic>
      <p:sp>
        <p:nvSpPr>
          <p:cNvPr id="4" name="TextBox 3"/>
          <p:cNvSpPr txBox="1"/>
          <p:nvPr/>
        </p:nvSpPr>
        <p:spPr bwMode="gray">
          <a:xfrm>
            <a:off x="685800" y="4819650"/>
            <a:ext cx="114300" cy="246063"/>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1</a:t>
            </a:r>
          </a:p>
        </p:txBody>
      </p:sp>
      <p:sp>
        <p:nvSpPr>
          <p:cNvPr id="45061" name="Rectangle 3"/>
          <p:cNvSpPr>
            <a:spLocks noChangeArrowheads="1"/>
          </p:cNvSpPr>
          <p:nvPr/>
        </p:nvSpPr>
        <p:spPr bwMode="auto">
          <a:xfrm>
            <a:off x="3244850" y="3009900"/>
            <a:ext cx="5803900" cy="1397000"/>
          </a:xfrm>
          <a:prstGeom prst="rect">
            <a:avLst/>
          </a:prstGeom>
          <a:solidFill>
            <a:schemeClr val="bg1"/>
          </a:solidFill>
          <a:ln w="19050">
            <a:solidFill>
              <a:schemeClr val="bg1"/>
            </a:solidFill>
            <a:round/>
            <a:headEnd/>
            <a:tailEnd/>
          </a:ln>
        </p:spPr>
        <p:txBody>
          <a:bodyPr wrap="none" lIns="90000" tIns="46800" rIns="90000" bIns="46800" anchor="ctr"/>
          <a:lstStyle>
            <a:lvl1pPr marL="244475" indent="-244475">
              <a:spcBef>
                <a:spcPct val="75000"/>
              </a:spcBef>
              <a:buClr>
                <a:schemeClr val="tx1"/>
              </a:buClr>
              <a:buSzPct val="80000"/>
              <a:buFont typeface="Wingdings" charset="2"/>
              <a:defRPr>
                <a:solidFill>
                  <a:schemeClr val="tx1"/>
                </a:solidFill>
                <a:latin typeface="Arial" charset="0"/>
                <a:ea typeface="MS PGothic" charset="-128"/>
              </a:defRPr>
            </a:lvl1pPr>
            <a:lvl2pPr marL="742950" indent="-285750">
              <a:spcBef>
                <a:spcPct val="25000"/>
              </a:spcBef>
              <a:buClr>
                <a:srgbClr val="003264"/>
              </a:buClr>
              <a:buSzPct val="100000"/>
              <a:buFont typeface="Arial" charset="0"/>
              <a:buChar char="•"/>
              <a:defRPr>
                <a:solidFill>
                  <a:schemeClr val="tx1"/>
                </a:solidFill>
                <a:latin typeface="Arial" charset="0"/>
                <a:ea typeface="MS PGothic" charset="-128"/>
              </a:defRPr>
            </a:lvl2pPr>
            <a:lvl3pPr marL="1143000" indent="-228600">
              <a:spcBef>
                <a:spcPct val="25000"/>
              </a:spcBef>
              <a:buClr>
                <a:srgbClr val="003264"/>
              </a:buClr>
              <a:buSzPct val="100000"/>
              <a:buFont typeface="Arial" charset="0"/>
              <a:buChar char="•"/>
              <a:defRPr>
                <a:solidFill>
                  <a:schemeClr val="tx1"/>
                </a:solidFill>
                <a:latin typeface="Arial" charset="0"/>
                <a:ea typeface="MS PGothic" charset="-128"/>
              </a:defRPr>
            </a:lvl3pPr>
            <a:lvl4pPr marL="1600200" indent="-228600">
              <a:spcBef>
                <a:spcPct val="25000"/>
              </a:spcBef>
              <a:buClr>
                <a:srgbClr val="003264"/>
              </a:buClr>
              <a:buSzPct val="100000"/>
              <a:buFont typeface="Arial" charset="0"/>
              <a:buChar char="•"/>
              <a:defRPr>
                <a:solidFill>
                  <a:schemeClr val="tx1"/>
                </a:solidFill>
                <a:latin typeface="Arial" charset="0"/>
                <a:ea typeface="MS PGothic" charset="-128"/>
              </a:defRPr>
            </a:lvl4pPr>
            <a:lvl5pPr marL="2057400" indent="-228600">
              <a:spcBef>
                <a:spcPct val="15000"/>
              </a:spcBef>
              <a:buClr>
                <a:srgbClr val="003264"/>
              </a:buClr>
              <a:buSzPct val="100000"/>
              <a:buFont typeface="Arial" charset="0"/>
              <a:buChar char="•"/>
              <a:defRPr>
                <a:solidFill>
                  <a:schemeClr val="tx1"/>
                </a:solidFill>
                <a:latin typeface="Arial" charset="0"/>
                <a:ea typeface="MS PGothic" charset="-128"/>
              </a:defRPr>
            </a:lvl5pPr>
            <a:lvl6pPr marL="25146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6pPr>
            <a:lvl7pPr marL="29718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7pPr>
            <a:lvl8pPr marL="34290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8pPr>
            <a:lvl9pPr marL="38862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9pPr>
          </a:lstStyle>
          <a:p>
            <a:pPr eaLnBrk="1" hangingPunct="1">
              <a:spcBef>
                <a:spcPct val="0"/>
              </a:spcBef>
              <a:buClr>
                <a:schemeClr val="accent1"/>
              </a:buClr>
            </a:pPr>
            <a:endParaRPr lang="en-US" altLang="en-US"/>
          </a:p>
        </p:txBody>
      </p:sp>
      <p:sp>
        <p:nvSpPr>
          <p:cNvPr id="45062" name="Rectangle 3"/>
          <p:cNvSpPr>
            <a:spLocks noChangeArrowheads="1"/>
          </p:cNvSpPr>
          <p:nvPr/>
        </p:nvSpPr>
        <p:spPr bwMode="auto">
          <a:xfrm>
            <a:off x="187325" y="3009900"/>
            <a:ext cx="2987675" cy="1397000"/>
          </a:xfrm>
          <a:prstGeom prst="rect">
            <a:avLst/>
          </a:prstGeom>
          <a:solidFill>
            <a:schemeClr val="bg1"/>
          </a:solidFill>
          <a:ln w="19050">
            <a:solidFill>
              <a:schemeClr val="bg1"/>
            </a:solidFill>
            <a:round/>
            <a:headEnd/>
            <a:tailEnd/>
          </a:ln>
        </p:spPr>
        <p:txBody>
          <a:bodyPr wrap="none" lIns="90000" tIns="46800" rIns="90000" bIns="46800" anchor="ctr"/>
          <a:lstStyle>
            <a:lvl1pPr marL="244475" indent="-244475">
              <a:spcBef>
                <a:spcPct val="75000"/>
              </a:spcBef>
              <a:buClr>
                <a:schemeClr val="tx1"/>
              </a:buClr>
              <a:buSzPct val="80000"/>
              <a:buFont typeface="Wingdings" charset="2"/>
              <a:defRPr>
                <a:solidFill>
                  <a:schemeClr val="tx1"/>
                </a:solidFill>
                <a:latin typeface="Arial" charset="0"/>
                <a:ea typeface="MS PGothic" charset="-128"/>
              </a:defRPr>
            </a:lvl1pPr>
            <a:lvl2pPr marL="742950" indent="-285750">
              <a:spcBef>
                <a:spcPct val="25000"/>
              </a:spcBef>
              <a:buClr>
                <a:srgbClr val="003264"/>
              </a:buClr>
              <a:buSzPct val="100000"/>
              <a:buFont typeface="Arial" charset="0"/>
              <a:buChar char="•"/>
              <a:defRPr>
                <a:solidFill>
                  <a:schemeClr val="tx1"/>
                </a:solidFill>
                <a:latin typeface="Arial" charset="0"/>
                <a:ea typeface="MS PGothic" charset="-128"/>
              </a:defRPr>
            </a:lvl2pPr>
            <a:lvl3pPr marL="1143000" indent="-228600">
              <a:spcBef>
                <a:spcPct val="25000"/>
              </a:spcBef>
              <a:buClr>
                <a:srgbClr val="003264"/>
              </a:buClr>
              <a:buSzPct val="100000"/>
              <a:buFont typeface="Arial" charset="0"/>
              <a:buChar char="•"/>
              <a:defRPr>
                <a:solidFill>
                  <a:schemeClr val="tx1"/>
                </a:solidFill>
                <a:latin typeface="Arial" charset="0"/>
                <a:ea typeface="MS PGothic" charset="-128"/>
              </a:defRPr>
            </a:lvl3pPr>
            <a:lvl4pPr marL="1600200" indent="-228600">
              <a:spcBef>
                <a:spcPct val="25000"/>
              </a:spcBef>
              <a:buClr>
                <a:srgbClr val="003264"/>
              </a:buClr>
              <a:buSzPct val="100000"/>
              <a:buFont typeface="Arial" charset="0"/>
              <a:buChar char="•"/>
              <a:defRPr>
                <a:solidFill>
                  <a:schemeClr val="tx1"/>
                </a:solidFill>
                <a:latin typeface="Arial" charset="0"/>
                <a:ea typeface="MS PGothic" charset="-128"/>
              </a:defRPr>
            </a:lvl4pPr>
            <a:lvl5pPr marL="2057400" indent="-228600">
              <a:spcBef>
                <a:spcPct val="15000"/>
              </a:spcBef>
              <a:buClr>
                <a:srgbClr val="003264"/>
              </a:buClr>
              <a:buSzPct val="100000"/>
              <a:buFont typeface="Arial" charset="0"/>
              <a:buChar char="•"/>
              <a:defRPr>
                <a:solidFill>
                  <a:schemeClr val="tx1"/>
                </a:solidFill>
                <a:latin typeface="Arial" charset="0"/>
                <a:ea typeface="MS PGothic" charset="-128"/>
              </a:defRPr>
            </a:lvl5pPr>
            <a:lvl6pPr marL="25146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6pPr>
            <a:lvl7pPr marL="29718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7pPr>
            <a:lvl8pPr marL="34290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8pPr>
            <a:lvl9pPr marL="38862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9pPr>
          </a:lstStyle>
          <a:p>
            <a:pPr eaLnBrk="1" hangingPunct="1">
              <a:spcBef>
                <a:spcPct val="0"/>
              </a:spcBef>
              <a:buClr>
                <a:schemeClr val="accent1"/>
              </a:buClr>
            </a:pPr>
            <a:endParaRPr lang="en-US" altLang="en-US"/>
          </a:p>
        </p:txBody>
      </p:sp>
      <p:sp>
        <p:nvSpPr>
          <p:cNvPr id="8" name="TextBox 7"/>
          <p:cNvSpPr txBox="1"/>
          <p:nvPr/>
        </p:nvSpPr>
        <p:spPr bwMode="gray">
          <a:xfrm>
            <a:off x="685800" y="4476750"/>
            <a:ext cx="114300" cy="246063"/>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2</a:t>
            </a:r>
          </a:p>
        </p:txBody>
      </p:sp>
      <p:sp>
        <p:nvSpPr>
          <p:cNvPr id="10" name="TextBox 9"/>
          <p:cNvSpPr txBox="1"/>
          <p:nvPr/>
        </p:nvSpPr>
        <p:spPr bwMode="gray">
          <a:xfrm>
            <a:off x="171450" y="5175250"/>
            <a:ext cx="2493963" cy="1354138"/>
          </a:xfrm>
          <a:prstGeom prst="rect">
            <a:avLst/>
          </a:prstGeom>
          <a:noFill/>
          <a:ln w="9525">
            <a:noFill/>
          </a:ln>
          <a:extLst/>
        </p:spPr>
        <p:txBody>
          <a:bodyPr wrap="none" lIns="0" tIns="0" rIns="0" bIns="0">
            <a:spAutoFit/>
          </a:bodyPr>
          <a:lstStyle/>
          <a:p>
            <a:pPr marL="228600" indent="-228600" algn="l" eaLnBrk="1" hangingPunct="1">
              <a:buSzPct val="100000"/>
              <a:buFont typeface="Wingdings" panose="05000000000000000000" pitchFamily="2" charset="2"/>
              <a:buNone/>
              <a:defRPr/>
            </a:pPr>
            <a:r>
              <a:rPr lang="en-US" sz="1100" b="1" dirty="0">
                <a:ea typeface="MS PGothic" panose="020B0600070205080204" pitchFamily="34" charset="-128"/>
              </a:rPr>
              <a:t>Reasons: </a:t>
            </a:r>
          </a:p>
          <a:p>
            <a:pPr marL="87313" indent="-87313" algn="l" eaLnBrk="1" hangingPunct="1">
              <a:buSzPct val="100000"/>
              <a:buFont typeface="+mj-lt"/>
              <a:buAutoNum type="arabicPeriod"/>
              <a:defRPr/>
            </a:pPr>
            <a:r>
              <a:rPr lang="en-US" sz="1100" dirty="0">
                <a:ea typeface="MS PGothic" panose="020B0600070205080204" pitchFamily="34" charset="-128"/>
              </a:rPr>
              <a:t> Improve Decision Making</a:t>
            </a:r>
          </a:p>
          <a:p>
            <a:pPr marL="87313" indent="-87313" algn="l" eaLnBrk="1" hangingPunct="1">
              <a:buSzPct val="100000"/>
              <a:buFont typeface="+mj-lt"/>
              <a:buAutoNum type="arabicPeriod"/>
              <a:defRPr/>
            </a:pPr>
            <a:r>
              <a:rPr lang="en-US" sz="1100" dirty="0">
                <a:ea typeface="MS PGothic" panose="020B0600070205080204" pitchFamily="34" charset="-128"/>
              </a:rPr>
              <a:t> Improve Business Flow</a:t>
            </a:r>
          </a:p>
          <a:p>
            <a:pPr marL="87313" indent="-87313" algn="l" eaLnBrk="1" hangingPunct="1">
              <a:buSzPct val="100000"/>
              <a:buFont typeface="+mj-lt"/>
              <a:buAutoNum type="arabicPeriod"/>
              <a:defRPr/>
            </a:pPr>
            <a:r>
              <a:rPr lang="en-US" sz="1100" dirty="0">
                <a:ea typeface="MS PGothic" panose="020B0600070205080204" pitchFamily="34" charset="-128"/>
              </a:rPr>
              <a:t> Improve Service Flow </a:t>
            </a:r>
          </a:p>
          <a:p>
            <a:pPr marL="87313" indent="-87313" algn="l" eaLnBrk="1" hangingPunct="1">
              <a:buSzPct val="100000"/>
              <a:buFont typeface="+mj-lt"/>
              <a:buAutoNum type="arabicPeriod"/>
              <a:defRPr/>
            </a:pPr>
            <a:r>
              <a:rPr lang="en-US" sz="1100" dirty="0">
                <a:ea typeface="MS PGothic" panose="020B0600070205080204" pitchFamily="34" charset="-128"/>
              </a:rPr>
              <a:t> Operational Excellence</a:t>
            </a:r>
          </a:p>
          <a:p>
            <a:pPr marL="87313" indent="-87313" algn="l" eaLnBrk="1" hangingPunct="1">
              <a:buSzPct val="100000"/>
              <a:buFont typeface="+mj-lt"/>
              <a:buAutoNum type="arabicPeriod"/>
              <a:defRPr/>
            </a:pPr>
            <a:r>
              <a:rPr lang="en-US" sz="1100" dirty="0">
                <a:ea typeface="MS PGothic" panose="020B0600070205080204" pitchFamily="34" charset="-128"/>
              </a:rPr>
              <a:t> Lower Risk </a:t>
            </a:r>
          </a:p>
          <a:p>
            <a:pPr marL="87313" indent="-87313" algn="l" eaLnBrk="1" hangingPunct="1">
              <a:buSzPct val="100000"/>
              <a:buFont typeface="+mj-lt"/>
              <a:buAutoNum type="arabicPeriod"/>
              <a:defRPr/>
            </a:pPr>
            <a:r>
              <a:rPr lang="en-US" sz="1100" dirty="0">
                <a:ea typeface="MS PGothic" panose="020B0600070205080204" pitchFamily="34" charset="-128"/>
              </a:rPr>
              <a:t> Improve Flexibility &amp; Responsiveness</a:t>
            </a:r>
          </a:p>
          <a:p>
            <a:pPr marL="228600" indent="-228600" algn="l" eaLnBrk="1" hangingPunct="1">
              <a:buSzPct val="100000"/>
              <a:buFont typeface="+mj-lt"/>
              <a:buAutoNum type="arabicPeriod"/>
              <a:defRPr/>
            </a:pPr>
            <a:endParaRPr lang="en-US" sz="1100" dirty="0">
              <a:ea typeface="MS PGothic" panose="020B0600070205080204" pitchFamily="34" charset="-128"/>
            </a:endParaRPr>
          </a:p>
        </p:txBody>
      </p:sp>
      <p:sp>
        <p:nvSpPr>
          <p:cNvPr id="12" name="Rectangle 11"/>
          <p:cNvSpPr/>
          <p:nvPr/>
        </p:nvSpPr>
        <p:spPr>
          <a:xfrm>
            <a:off x="3594100" y="5446713"/>
            <a:ext cx="5470525" cy="461665"/>
          </a:xfrm>
          <a:prstGeom prst="rect">
            <a:avLst/>
          </a:prstGeom>
          <a:solidFill>
            <a:schemeClr val="bg1"/>
          </a:solidFill>
        </p:spPr>
        <p:txBody>
          <a:bodyPr>
            <a:spAutoFit/>
          </a:bodyPr>
          <a:lstStyle/>
          <a:p>
            <a:pPr algn="r" eaLnBrk="1" hangingPunct="1">
              <a:buClr>
                <a:schemeClr val="accent1"/>
              </a:buClr>
              <a:buSzPct val="80000"/>
              <a:buFont typeface="Wingdings" panose="05000000000000000000" pitchFamily="2" charset="2"/>
              <a:buNone/>
              <a:defRPr/>
            </a:pPr>
            <a:r>
              <a:rPr lang="da-DK" sz="800" dirty="0" smtClean="0">
                <a:solidFill>
                  <a:schemeClr val="tx1">
                    <a:lumMod val="65000"/>
                    <a:lumOff val="35000"/>
                  </a:schemeClr>
                </a:solidFill>
                <a:ea typeface="MS PGothic" panose="020B0600070205080204" pitchFamily="34" charset="-128"/>
              </a:rPr>
              <a:t>Source: Global </a:t>
            </a:r>
            <a:r>
              <a:rPr lang="da-DK" sz="800" dirty="0" err="1" smtClean="0">
                <a:solidFill>
                  <a:schemeClr val="tx1">
                    <a:lumMod val="65000"/>
                    <a:lumOff val="35000"/>
                  </a:schemeClr>
                </a:solidFill>
                <a:ea typeface="MS PGothic" panose="020B0600070205080204" pitchFamily="34" charset="-128"/>
              </a:rPr>
              <a:t>University</a:t>
            </a:r>
            <a:r>
              <a:rPr lang="da-DK" sz="800" dirty="0" smtClean="0">
                <a:solidFill>
                  <a:schemeClr val="tx1">
                    <a:lumMod val="65000"/>
                    <a:lumOff val="35000"/>
                  </a:schemeClr>
                </a:solidFill>
                <a:ea typeface="MS PGothic" panose="020B0600070205080204" pitchFamily="34" charset="-128"/>
              </a:rPr>
              <a:t> Alliance (FMI: </a:t>
            </a:r>
            <a:r>
              <a:rPr lang="da-DK" sz="800" dirty="0" err="1" smtClean="0">
                <a:solidFill>
                  <a:schemeClr val="tx1">
                    <a:lumMod val="65000"/>
                    <a:lumOff val="35000"/>
                  </a:schemeClr>
                </a:solidFill>
                <a:ea typeface="MS PGothic" panose="020B0600070205080204" pitchFamily="34" charset="-128"/>
              </a:rPr>
              <a:t>www.globaluniversityalliance.net</a:t>
            </a:r>
            <a:r>
              <a:rPr lang="da-DK" sz="800" dirty="0" smtClean="0">
                <a:solidFill>
                  <a:schemeClr val="tx1">
                    <a:lumMod val="65000"/>
                    <a:lumOff val="35000"/>
                  </a:schemeClr>
                </a:solidFill>
                <a:ea typeface="MS PGothic" panose="020B0600070205080204" pitchFamily="34" charset="-128"/>
              </a:rPr>
              <a:t>/research-</a:t>
            </a:r>
            <a:r>
              <a:rPr lang="da-DK" sz="800" dirty="0" err="1" smtClean="0">
                <a:solidFill>
                  <a:schemeClr val="tx1">
                    <a:lumMod val="65000"/>
                    <a:lumOff val="35000"/>
                  </a:schemeClr>
                </a:solidFill>
                <a:ea typeface="MS PGothic" panose="020B0600070205080204" pitchFamily="34" charset="-128"/>
              </a:rPr>
              <a:t>areas</a:t>
            </a:r>
            <a:r>
              <a:rPr lang="da-DK" sz="800" dirty="0" smtClean="0">
                <a:solidFill>
                  <a:schemeClr val="tx1">
                    <a:lumMod val="65000"/>
                    <a:lumOff val="35000"/>
                  </a:schemeClr>
                </a:solidFill>
                <a:ea typeface="MS PGothic" panose="020B0600070205080204" pitchFamily="34" charset="-128"/>
              </a:rPr>
              <a:t>/business-architecture-research/)</a:t>
            </a:r>
            <a:endParaRPr lang="en-US" sz="800" dirty="0">
              <a:solidFill>
                <a:schemeClr val="tx1">
                  <a:lumMod val="65000"/>
                  <a:lumOff val="35000"/>
                </a:schemeClr>
              </a:solidFill>
              <a:ea typeface="MS PGothic" panose="020B0600070205080204" pitchFamily="34" charset="-128"/>
            </a:endParaRPr>
          </a:p>
          <a:p>
            <a:pPr algn="r" eaLnBrk="1" hangingPunct="1">
              <a:buClr>
                <a:schemeClr val="accent1"/>
              </a:buClr>
              <a:buSzPct val="80000"/>
              <a:buFont typeface="Wingdings" panose="05000000000000000000" pitchFamily="2" charset="2"/>
              <a:buNone/>
              <a:defRPr/>
            </a:pPr>
            <a:r>
              <a:rPr lang="en-US" sz="800" dirty="0">
                <a:solidFill>
                  <a:schemeClr val="tx1">
                    <a:lumMod val="65000"/>
                    <a:lumOff val="35000"/>
                  </a:schemeClr>
                </a:solidFill>
                <a:ea typeface="MS PGothic" panose="020B0600070205080204" pitchFamily="34" charset="-128"/>
              </a:rPr>
              <a:t>Business &amp; EA Research: 1765 CEOs and 2936 business leaders </a:t>
            </a:r>
            <a:r>
              <a:rPr lang="da-DK" sz="800" dirty="0">
                <a:solidFill>
                  <a:schemeClr val="tx1">
                    <a:lumMod val="65000"/>
                    <a:lumOff val="35000"/>
                  </a:schemeClr>
                </a:solidFill>
                <a:ea typeface="MS PGothic" panose="020B0600070205080204" pitchFamily="34" charset="-128"/>
              </a:rPr>
              <a:t>representing all major countries</a:t>
            </a:r>
            <a:endParaRPr lang="en-US" sz="800" dirty="0">
              <a:solidFill>
                <a:schemeClr val="tx1">
                  <a:lumMod val="65000"/>
                  <a:lumOff val="35000"/>
                </a:schemeClr>
              </a:solidFill>
              <a:ea typeface="MS PGothic" panose="020B0600070205080204" pitchFamily="34" charset="-128"/>
            </a:endParaRPr>
          </a:p>
        </p:txBody>
      </p:sp>
    </p:spTree>
    <p:extLst>
      <p:ext uri="{BB962C8B-B14F-4D97-AF65-F5344CB8AC3E}">
        <p14:creationId xmlns:p14="http://schemas.microsoft.com/office/powerpoint/2010/main" val="5874190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2"/>
          <p:cNvSpPr>
            <a:spLocks noGrp="1"/>
          </p:cNvSpPr>
          <p:nvPr>
            <p:ph type="title"/>
          </p:nvPr>
        </p:nvSpPr>
        <p:spPr>
          <a:xfrm>
            <a:off x="71438" y="79375"/>
            <a:ext cx="6896100" cy="841375"/>
          </a:xfrm>
        </p:spPr>
        <p:txBody>
          <a:bodyPr/>
          <a:lstStyle/>
          <a:p>
            <a:r>
              <a:rPr lang="da-DK" altLang="en-US">
                <a:ea typeface="MS PGothic" charset="-128"/>
              </a:rPr>
              <a:t>Rating of strategic importance</a:t>
            </a:r>
            <a:br>
              <a:rPr lang="da-DK" altLang="en-US">
                <a:ea typeface="MS PGothic" charset="-128"/>
              </a:rPr>
            </a:br>
            <a:r>
              <a:rPr lang="da-DK" altLang="en-US">
                <a:ea typeface="MS PGothic" charset="-128"/>
              </a:rPr>
              <a:t> Reasons of the rating?</a:t>
            </a:r>
          </a:p>
        </p:txBody>
      </p:sp>
      <p:pic>
        <p:nvPicPr>
          <p:cNvPr id="46083" name="Content Placeholder 3" descr="Benefits Chart - EA Current State 01-01.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5725" y="1927225"/>
            <a:ext cx="8963025" cy="3660775"/>
          </a:xfrm>
        </p:spPr>
      </p:pic>
      <p:sp>
        <p:nvSpPr>
          <p:cNvPr id="4" name="TextBox 3"/>
          <p:cNvSpPr txBox="1"/>
          <p:nvPr/>
        </p:nvSpPr>
        <p:spPr bwMode="gray">
          <a:xfrm>
            <a:off x="685800" y="4819650"/>
            <a:ext cx="114300" cy="246063"/>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1</a:t>
            </a:r>
          </a:p>
        </p:txBody>
      </p:sp>
      <p:sp>
        <p:nvSpPr>
          <p:cNvPr id="46085" name="Rectangle 3"/>
          <p:cNvSpPr>
            <a:spLocks noChangeArrowheads="1"/>
          </p:cNvSpPr>
          <p:nvPr/>
        </p:nvSpPr>
        <p:spPr bwMode="auto">
          <a:xfrm>
            <a:off x="3244850" y="3079750"/>
            <a:ext cx="5803900" cy="1047750"/>
          </a:xfrm>
          <a:prstGeom prst="rect">
            <a:avLst/>
          </a:prstGeom>
          <a:solidFill>
            <a:schemeClr val="bg1"/>
          </a:solidFill>
          <a:ln w="19050">
            <a:solidFill>
              <a:schemeClr val="bg1"/>
            </a:solidFill>
            <a:round/>
            <a:headEnd/>
            <a:tailEnd/>
          </a:ln>
        </p:spPr>
        <p:txBody>
          <a:bodyPr wrap="none" lIns="90000" tIns="46800" rIns="90000" bIns="46800" anchor="ctr"/>
          <a:lstStyle>
            <a:lvl1pPr marL="244475" indent="-244475">
              <a:spcBef>
                <a:spcPct val="75000"/>
              </a:spcBef>
              <a:buClr>
                <a:schemeClr val="tx1"/>
              </a:buClr>
              <a:buSzPct val="80000"/>
              <a:buFont typeface="Wingdings" charset="2"/>
              <a:defRPr>
                <a:solidFill>
                  <a:schemeClr val="tx1"/>
                </a:solidFill>
                <a:latin typeface="Arial" charset="0"/>
                <a:ea typeface="MS PGothic" charset="-128"/>
              </a:defRPr>
            </a:lvl1pPr>
            <a:lvl2pPr marL="742950" indent="-285750">
              <a:spcBef>
                <a:spcPct val="25000"/>
              </a:spcBef>
              <a:buClr>
                <a:srgbClr val="003264"/>
              </a:buClr>
              <a:buSzPct val="100000"/>
              <a:buFont typeface="Arial" charset="0"/>
              <a:buChar char="•"/>
              <a:defRPr>
                <a:solidFill>
                  <a:schemeClr val="tx1"/>
                </a:solidFill>
                <a:latin typeface="Arial" charset="0"/>
                <a:ea typeface="MS PGothic" charset="-128"/>
              </a:defRPr>
            </a:lvl2pPr>
            <a:lvl3pPr marL="1143000" indent="-228600">
              <a:spcBef>
                <a:spcPct val="25000"/>
              </a:spcBef>
              <a:buClr>
                <a:srgbClr val="003264"/>
              </a:buClr>
              <a:buSzPct val="100000"/>
              <a:buFont typeface="Arial" charset="0"/>
              <a:buChar char="•"/>
              <a:defRPr>
                <a:solidFill>
                  <a:schemeClr val="tx1"/>
                </a:solidFill>
                <a:latin typeface="Arial" charset="0"/>
                <a:ea typeface="MS PGothic" charset="-128"/>
              </a:defRPr>
            </a:lvl3pPr>
            <a:lvl4pPr marL="1600200" indent="-228600">
              <a:spcBef>
                <a:spcPct val="25000"/>
              </a:spcBef>
              <a:buClr>
                <a:srgbClr val="003264"/>
              </a:buClr>
              <a:buSzPct val="100000"/>
              <a:buFont typeface="Arial" charset="0"/>
              <a:buChar char="•"/>
              <a:defRPr>
                <a:solidFill>
                  <a:schemeClr val="tx1"/>
                </a:solidFill>
                <a:latin typeface="Arial" charset="0"/>
                <a:ea typeface="MS PGothic" charset="-128"/>
              </a:defRPr>
            </a:lvl4pPr>
            <a:lvl5pPr marL="2057400" indent="-228600">
              <a:spcBef>
                <a:spcPct val="15000"/>
              </a:spcBef>
              <a:buClr>
                <a:srgbClr val="003264"/>
              </a:buClr>
              <a:buSzPct val="100000"/>
              <a:buFont typeface="Arial" charset="0"/>
              <a:buChar char="•"/>
              <a:defRPr>
                <a:solidFill>
                  <a:schemeClr val="tx1"/>
                </a:solidFill>
                <a:latin typeface="Arial" charset="0"/>
                <a:ea typeface="MS PGothic" charset="-128"/>
              </a:defRPr>
            </a:lvl5pPr>
            <a:lvl6pPr marL="25146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6pPr>
            <a:lvl7pPr marL="29718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7pPr>
            <a:lvl8pPr marL="34290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8pPr>
            <a:lvl9pPr marL="38862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9pPr>
          </a:lstStyle>
          <a:p>
            <a:pPr eaLnBrk="1" hangingPunct="1">
              <a:spcBef>
                <a:spcPct val="0"/>
              </a:spcBef>
              <a:buClr>
                <a:schemeClr val="accent1"/>
              </a:buClr>
            </a:pPr>
            <a:endParaRPr lang="en-US" altLang="en-US"/>
          </a:p>
        </p:txBody>
      </p:sp>
      <p:sp>
        <p:nvSpPr>
          <p:cNvPr id="46086" name="Rectangle 3"/>
          <p:cNvSpPr>
            <a:spLocks noChangeArrowheads="1"/>
          </p:cNvSpPr>
          <p:nvPr/>
        </p:nvSpPr>
        <p:spPr bwMode="auto">
          <a:xfrm>
            <a:off x="187325" y="3079750"/>
            <a:ext cx="2987675" cy="1047750"/>
          </a:xfrm>
          <a:prstGeom prst="rect">
            <a:avLst/>
          </a:prstGeom>
          <a:solidFill>
            <a:schemeClr val="bg1"/>
          </a:solidFill>
          <a:ln w="19050">
            <a:solidFill>
              <a:schemeClr val="bg1"/>
            </a:solidFill>
            <a:round/>
            <a:headEnd/>
            <a:tailEnd/>
          </a:ln>
        </p:spPr>
        <p:txBody>
          <a:bodyPr wrap="none" lIns="90000" tIns="46800" rIns="90000" bIns="46800" anchor="ctr"/>
          <a:lstStyle>
            <a:lvl1pPr marL="244475" indent="-244475">
              <a:spcBef>
                <a:spcPct val="75000"/>
              </a:spcBef>
              <a:buClr>
                <a:schemeClr val="tx1"/>
              </a:buClr>
              <a:buSzPct val="80000"/>
              <a:buFont typeface="Wingdings" charset="2"/>
              <a:defRPr>
                <a:solidFill>
                  <a:schemeClr val="tx1"/>
                </a:solidFill>
                <a:latin typeface="Arial" charset="0"/>
                <a:ea typeface="MS PGothic" charset="-128"/>
              </a:defRPr>
            </a:lvl1pPr>
            <a:lvl2pPr marL="742950" indent="-285750">
              <a:spcBef>
                <a:spcPct val="25000"/>
              </a:spcBef>
              <a:buClr>
                <a:srgbClr val="003264"/>
              </a:buClr>
              <a:buSzPct val="100000"/>
              <a:buFont typeface="Arial" charset="0"/>
              <a:buChar char="•"/>
              <a:defRPr>
                <a:solidFill>
                  <a:schemeClr val="tx1"/>
                </a:solidFill>
                <a:latin typeface="Arial" charset="0"/>
                <a:ea typeface="MS PGothic" charset="-128"/>
              </a:defRPr>
            </a:lvl2pPr>
            <a:lvl3pPr marL="1143000" indent="-228600">
              <a:spcBef>
                <a:spcPct val="25000"/>
              </a:spcBef>
              <a:buClr>
                <a:srgbClr val="003264"/>
              </a:buClr>
              <a:buSzPct val="100000"/>
              <a:buFont typeface="Arial" charset="0"/>
              <a:buChar char="•"/>
              <a:defRPr>
                <a:solidFill>
                  <a:schemeClr val="tx1"/>
                </a:solidFill>
                <a:latin typeface="Arial" charset="0"/>
                <a:ea typeface="MS PGothic" charset="-128"/>
              </a:defRPr>
            </a:lvl3pPr>
            <a:lvl4pPr marL="1600200" indent="-228600">
              <a:spcBef>
                <a:spcPct val="25000"/>
              </a:spcBef>
              <a:buClr>
                <a:srgbClr val="003264"/>
              </a:buClr>
              <a:buSzPct val="100000"/>
              <a:buFont typeface="Arial" charset="0"/>
              <a:buChar char="•"/>
              <a:defRPr>
                <a:solidFill>
                  <a:schemeClr val="tx1"/>
                </a:solidFill>
                <a:latin typeface="Arial" charset="0"/>
                <a:ea typeface="MS PGothic" charset="-128"/>
              </a:defRPr>
            </a:lvl4pPr>
            <a:lvl5pPr marL="2057400" indent="-228600">
              <a:spcBef>
                <a:spcPct val="15000"/>
              </a:spcBef>
              <a:buClr>
                <a:srgbClr val="003264"/>
              </a:buClr>
              <a:buSzPct val="100000"/>
              <a:buFont typeface="Arial" charset="0"/>
              <a:buChar char="•"/>
              <a:defRPr>
                <a:solidFill>
                  <a:schemeClr val="tx1"/>
                </a:solidFill>
                <a:latin typeface="Arial" charset="0"/>
                <a:ea typeface="MS PGothic" charset="-128"/>
              </a:defRPr>
            </a:lvl5pPr>
            <a:lvl6pPr marL="25146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6pPr>
            <a:lvl7pPr marL="29718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7pPr>
            <a:lvl8pPr marL="34290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8pPr>
            <a:lvl9pPr marL="38862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9pPr>
          </a:lstStyle>
          <a:p>
            <a:pPr eaLnBrk="1" hangingPunct="1">
              <a:spcBef>
                <a:spcPct val="0"/>
              </a:spcBef>
              <a:buClr>
                <a:schemeClr val="accent1"/>
              </a:buClr>
            </a:pPr>
            <a:endParaRPr lang="en-US" altLang="en-US"/>
          </a:p>
        </p:txBody>
      </p:sp>
      <p:sp>
        <p:nvSpPr>
          <p:cNvPr id="8" name="TextBox 7"/>
          <p:cNvSpPr txBox="1"/>
          <p:nvPr/>
        </p:nvSpPr>
        <p:spPr bwMode="gray">
          <a:xfrm>
            <a:off x="685800" y="4476750"/>
            <a:ext cx="114300" cy="246063"/>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2</a:t>
            </a:r>
          </a:p>
        </p:txBody>
      </p:sp>
      <p:sp>
        <p:nvSpPr>
          <p:cNvPr id="10" name="TextBox 9"/>
          <p:cNvSpPr txBox="1"/>
          <p:nvPr/>
        </p:nvSpPr>
        <p:spPr bwMode="gray">
          <a:xfrm>
            <a:off x="685800" y="4127500"/>
            <a:ext cx="114300" cy="246063"/>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3</a:t>
            </a:r>
          </a:p>
        </p:txBody>
      </p:sp>
      <p:sp>
        <p:nvSpPr>
          <p:cNvPr id="12" name="Rectangle 11"/>
          <p:cNvSpPr/>
          <p:nvPr/>
        </p:nvSpPr>
        <p:spPr>
          <a:xfrm>
            <a:off x="3594100" y="5446713"/>
            <a:ext cx="5470525" cy="461665"/>
          </a:xfrm>
          <a:prstGeom prst="rect">
            <a:avLst/>
          </a:prstGeom>
          <a:solidFill>
            <a:schemeClr val="bg1"/>
          </a:solidFill>
        </p:spPr>
        <p:txBody>
          <a:bodyPr>
            <a:spAutoFit/>
          </a:bodyPr>
          <a:lstStyle/>
          <a:p>
            <a:pPr algn="r" eaLnBrk="1" hangingPunct="1">
              <a:buClr>
                <a:schemeClr val="accent1"/>
              </a:buClr>
              <a:buSzPct val="80000"/>
              <a:buFont typeface="Wingdings" panose="05000000000000000000" pitchFamily="2" charset="2"/>
              <a:buNone/>
              <a:defRPr/>
            </a:pPr>
            <a:r>
              <a:rPr lang="da-DK" sz="800" dirty="0" smtClean="0">
                <a:solidFill>
                  <a:schemeClr val="tx1">
                    <a:lumMod val="65000"/>
                    <a:lumOff val="35000"/>
                  </a:schemeClr>
                </a:solidFill>
                <a:ea typeface="MS PGothic" panose="020B0600070205080204" pitchFamily="34" charset="-128"/>
              </a:rPr>
              <a:t>Source: Global </a:t>
            </a:r>
            <a:r>
              <a:rPr lang="da-DK" sz="800" dirty="0" err="1" smtClean="0">
                <a:solidFill>
                  <a:schemeClr val="tx1">
                    <a:lumMod val="65000"/>
                    <a:lumOff val="35000"/>
                  </a:schemeClr>
                </a:solidFill>
                <a:ea typeface="MS PGothic" panose="020B0600070205080204" pitchFamily="34" charset="-128"/>
              </a:rPr>
              <a:t>University</a:t>
            </a:r>
            <a:r>
              <a:rPr lang="da-DK" sz="800" dirty="0" smtClean="0">
                <a:solidFill>
                  <a:schemeClr val="tx1">
                    <a:lumMod val="65000"/>
                    <a:lumOff val="35000"/>
                  </a:schemeClr>
                </a:solidFill>
                <a:ea typeface="MS PGothic" panose="020B0600070205080204" pitchFamily="34" charset="-128"/>
              </a:rPr>
              <a:t> Alliance (FMI: </a:t>
            </a:r>
            <a:r>
              <a:rPr lang="da-DK" sz="800" dirty="0" err="1" smtClean="0">
                <a:solidFill>
                  <a:schemeClr val="tx1">
                    <a:lumMod val="65000"/>
                    <a:lumOff val="35000"/>
                  </a:schemeClr>
                </a:solidFill>
                <a:ea typeface="MS PGothic" panose="020B0600070205080204" pitchFamily="34" charset="-128"/>
              </a:rPr>
              <a:t>www.globaluniversityalliance.net</a:t>
            </a:r>
            <a:r>
              <a:rPr lang="da-DK" sz="800" dirty="0" smtClean="0">
                <a:solidFill>
                  <a:schemeClr val="tx1">
                    <a:lumMod val="65000"/>
                    <a:lumOff val="35000"/>
                  </a:schemeClr>
                </a:solidFill>
                <a:ea typeface="MS PGothic" panose="020B0600070205080204" pitchFamily="34" charset="-128"/>
              </a:rPr>
              <a:t>/research-</a:t>
            </a:r>
            <a:r>
              <a:rPr lang="da-DK" sz="800" dirty="0" err="1" smtClean="0">
                <a:solidFill>
                  <a:schemeClr val="tx1">
                    <a:lumMod val="65000"/>
                    <a:lumOff val="35000"/>
                  </a:schemeClr>
                </a:solidFill>
                <a:ea typeface="MS PGothic" panose="020B0600070205080204" pitchFamily="34" charset="-128"/>
              </a:rPr>
              <a:t>areas</a:t>
            </a:r>
            <a:r>
              <a:rPr lang="da-DK" sz="800" dirty="0" smtClean="0">
                <a:solidFill>
                  <a:schemeClr val="tx1">
                    <a:lumMod val="65000"/>
                    <a:lumOff val="35000"/>
                  </a:schemeClr>
                </a:solidFill>
                <a:ea typeface="MS PGothic" panose="020B0600070205080204" pitchFamily="34" charset="-128"/>
              </a:rPr>
              <a:t>/business-architecture-research/)</a:t>
            </a:r>
            <a:endParaRPr lang="en-US" sz="800" dirty="0">
              <a:solidFill>
                <a:schemeClr val="tx1">
                  <a:lumMod val="65000"/>
                  <a:lumOff val="35000"/>
                </a:schemeClr>
              </a:solidFill>
              <a:ea typeface="MS PGothic" panose="020B0600070205080204" pitchFamily="34" charset="-128"/>
            </a:endParaRPr>
          </a:p>
          <a:p>
            <a:pPr algn="r" eaLnBrk="1" hangingPunct="1">
              <a:buClr>
                <a:schemeClr val="accent1"/>
              </a:buClr>
              <a:buSzPct val="80000"/>
              <a:buFont typeface="Wingdings" panose="05000000000000000000" pitchFamily="2" charset="2"/>
              <a:buNone/>
              <a:defRPr/>
            </a:pPr>
            <a:r>
              <a:rPr lang="en-US" sz="800" dirty="0">
                <a:solidFill>
                  <a:schemeClr val="tx1">
                    <a:lumMod val="65000"/>
                    <a:lumOff val="35000"/>
                  </a:schemeClr>
                </a:solidFill>
                <a:ea typeface="MS PGothic" panose="020B0600070205080204" pitchFamily="34" charset="-128"/>
              </a:rPr>
              <a:t>Business &amp; EA Research: 1765 CEOs and 2936 business leaders </a:t>
            </a:r>
            <a:r>
              <a:rPr lang="da-DK" sz="800" dirty="0">
                <a:solidFill>
                  <a:schemeClr val="tx1">
                    <a:lumMod val="65000"/>
                    <a:lumOff val="35000"/>
                  </a:schemeClr>
                </a:solidFill>
                <a:ea typeface="MS PGothic" panose="020B0600070205080204" pitchFamily="34" charset="-128"/>
              </a:rPr>
              <a:t>representing all major countries</a:t>
            </a:r>
            <a:endParaRPr lang="en-US" sz="800" dirty="0">
              <a:solidFill>
                <a:schemeClr val="tx1">
                  <a:lumMod val="65000"/>
                  <a:lumOff val="35000"/>
                </a:schemeClr>
              </a:solidFill>
              <a:ea typeface="MS PGothic" panose="020B0600070205080204" pitchFamily="34" charset="-128"/>
            </a:endParaRPr>
          </a:p>
        </p:txBody>
      </p:sp>
    </p:spTree>
    <p:extLst>
      <p:ext uri="{BB962C8B-B14F-4D97-AF65-F5344CB8AC3E}">
        <p14:creationId xmlns:p14="http://schemas.microsoft.com/office/powerpoint/2010/main" val="7698833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2"/>
          <p:cNvSpPr>
            <a:spLocks noGrp="1"/>
          </p:cNvSpPr>
          <p:nvPr>
            <p:ph type="title"/>
          </p:nvPr>
        </p:nvSpPr>
        <p:spPr>
          <a:xfrm>
            <a:off x="71438" y="79375"/>
            <a:ext cx="6896100" cy="841375"/>
          </a:xfrm>
        </p:spPr>
        <p:txBody>
          <a:bodyPr/>
          <a:lstStyle/>
          <a:p>
            <a:r>
              <a:rPr lang="da-DK" altLang="en-US">
                <a:ea typeface="MS PGothic" charset="-128"/>
              </a:rPr>
              <a:t>Rating of strategic importance</a:t>
            </a:r>
            <a:br>
              <a:rPr lang="da-DK" altLang="en-US">
                <a:ea typeface="MS PGothic" charset="-128"/>
              </a:rPr>
            </a:br>
            <a:r>
              <a:rPr lang="da-DK" altLang="en-US">
                <a:ea typeface="MS PGothic" charset="-128"/>
              </a:rPr>
              <a:t> Reasons of the rating?</a:t>
            </a:r>
          </a:p>
        </p:txBody>
      </p:sp>
      <p:pic>
        <p:nvPicPr>
          <p:cNvPr id="47107" name="Content Placeholder 3" descr="Benefits Chart - EA Current State 01-01.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5725" y="1927225"/>
            <a:ext cx="8963025" cy="3660775"/>
          </a:xfrm>
        </p:spPr>
      </p:pic>
      <p:sp>
        <p:nvSpPr>
          <p:cNvPr id="4" name="TextBox 3"/>
          <p:cNvSpPr txBox="1"/>
          <p:nvPr/>
        </p:nvSpPr>
        <p:spPr bwMode="gray">
          <a:xfrm>
            <a:off x="685800" y="4819650"/>
            <a:ext cx="114300" cy="246063"/>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1</a:t>
            </a:r>
          </a:p>
        </p:txBody>
      </p:sp>
      <p:sp>
        <p:nvSpPr>
          <p:cNvPr id="47109" name="Rectangle 3"/>
          <p:cNvSpPr>
            <a:spLocks noChangeArrowheads="1"/>
          </p:cNvSpPr>
          <p:nvPr/>
        </p:nvSpPr>
        <p:spPr bwMode="auto">
          <a:xfrm>
            <a:off x="3244850" y="3079750"/>
            <a:ext cx="5803900" cy="1047750"/>
          </a:xfrm>
          <a:prstGeom prst="rect">
            <a:avLst/>
          </a:prstGeom>
          <a:solidFill>
            <a:schemeClr val="bg1"/>
          </a:solidFill>
          <a:ln w="19050">
            <a:solidFill>
              <a:schemeClr val="bg1"/>
            </a:solidFill>
            <a:round/>
            <a:headEnd/>
            <a:tailEnd/>
          </a:ln>
        </p:spPr>
        <p:txBody>
          <a:bodyPr wrap="none" lIns="90000" tIns="46800" rIns="90000" bIns="46800" anchor="ctr"/>
          <a:lstStyle>
            <a:lvl1pPr marL="244475" indent="-244475">
              <a:spcBef>
                <a:spcPct val="75000"/>
              </a:spcBef>
              <a:buClr>
                <a:schemeClr val="tx1"/>
              </a:buClr>
              <a:buSzPct val="80000"/>
              <a:buFont typeface="Wingdings" charset="2"/>
              <a:defRPr>
                <a:solidFill>
                  <a:schemeClr val="tx1"/>
                </a:solidFill>
                <a:latin typeface="Arial" charset="0"/>
                <a:ea typeface="MS PGothic" charset="-128"/>
              </a:defRPr>
            </a:lvl1pPr>
            <a:lvl2pPr marL="742950" indent="-285750">
              <a:spcBef>
                <a:spcPct val="25000"/>
              </a:spcBef>
              <a:buClr>
                <a:srgbClr val="003264"/>
              </a:buClr>
              <a:buSzPct val="100000"/>
              <a:buFont typeface="Arial" charset="0"/>
              <a:buChar char="•"/>
              <a:defRPr>
                <a:solidFill>
                  <a:schemeClr val="tx1"/>
                </a:solidFill>
                <a:latin typeface="Arial" charset="0"/>
                <a:ea typeface="MS PGothic" charset="-128"/>
              </a:defRPr>
            </a:lvl2pPr>
            <a:lvl3pPr marL="1143000" indent="-228600">
              <a:spcBef>
                <a:spcPct val="25000"/>
              </a:spcBef>
              <a:buClr>
                <a:srgbClr val="003264"/>
              </a:buClr>
              <a:buSzPct val="100000"/>
              <a:buFont typeface="Arial" charset="0"/>
              <a:buChar char="•"/>
              <a:defRPr>
                <a:solidFill>
                  <a:schemeClr val="tx1"/>
                </a:solidFill>
                <a:latin typeface="Arial" charset="0"/>
                <a:ea typeface="MS PGothic" charset="-128"/>
              </a:defRPr>
            </a:lvl3pPr>
            <a:lvl4pPr marL="1600200" indent="-228600">
              <a:spcBef>
                <a:spcPct val="25000"/>
              </a:spcBef>
              <a:buClr>
                <a:srgbClr val="003264"/>
              </a:buClr>
              <a:buSzPct val="100000"/>
              <a:buFont typeface="Arial" charset="0"/>
              <a:buChar char="•"/>
              <a:defRPr>
                <a:solidFill>
                  <a:schemeClr val="tx1"/>
                </a:solidFill>
                <a:latin typeface="Arial" charset="0"/>
                <a:ea typeface="MS PGothic" charset="-128"/>
              </a:defRPr>
            </a:lvl4pPr>
            <a:lvl5pPr marL="2057400" indent="-228600">
              <a:spcBef>
                <a:spcPct val="15000"/>
              </a:spcBef>
              <a:buClr>
                <a:srgbClr val="003264"/>
              </a:buClr>
              <a:buSzPct val="100000"/>
              <a:buFont typeface="Arial" charset="0"/>
              <a:buChar char="•"/>
              <a:defRPr>
                <a:solidFill>
                  <a:schemeClr val="tx1"/>
                </a:solidFill>
                <a:latin typeface="Arial" charset="0"/>
                <a:ea typeface="MS PGothic" charset="-128"/>
              </a:defRPr>
            </a:lvl5pPr>
            <a:lvl6pPr marL="25146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6pPr>
            <a:lvl7pPr marL="29718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7pPr>
            <a:lvl8pPr marL="34290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8pPr>
            <a:lvl9pPr marL="38862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9pPr>
          </a:lstStyle>
          <a:p>
            <a:pPr eaLnBrk="1" hangingPunct="1">
              <a:spcBef>
                <a:spcPct val="0"/>
              </a:spcBef>
              <a:buClr>
                <a:schemeClr val="accent1"/>
              </a:buClr>
            </a:pPr>
            <a:endParaRPr lang="en-US" altLang="en-US"/>
          </a:p>
        </p:txBody>
      </p:sp>
      <p:sp>
        <p:nvSpPr>
          <p:cNvPr id="47110" name="Rectangle 3"/>
          <p:cNvSpPr>
            <a:spLocks noChangeArrowheads="1"/>
          </p:cNvSpPr>
          <p:nvPr/>
        </p:nvSpPr>
        <p:spPr bwMode="auto">
          <a:xfrm>
            <a:off x="187325" y="3079750"/>
            <a:ext cx="2987675" cy="1047750"/>
          </a:xfrm>
          <a:prstGeom prst="rect">
            <a:avLst/>
          </a:prstGeom>
          <a:solidFill>
            <a:schemeClr val="bg1"/>
          </a:solidFill>
          <a:ln w="19050">
            <a:solidFill>
              <a:schemeClr val="bg1"/>
            </a:solidFill>
            <a:round/>
            <a:headEnd/>
            <a:tailEnd/>
          </a:ln>
        </p:spPr>
        <p:txBody>
          <a:bodyPr wrap="none" lIns="90000" tIns="46800" rIns="90000" bIns="46800" anchor="ctr"/>
          <a:lstStyle>
            <a:lvl1pPr marL="244475" indent="-244475">
              <a:spcBef>
                <a:spcPct val="75000"/>
              </a:spcBef>
              <a:buClr>
                <a:schemeClr val="tx1"/>
              </a:buClr>
              <a:buSzPct val="80000"/>
              <a:buFont typeface="Wingdings" charset="2"/>
              <a:defRPr>
                <a:solidFill>
                  <a:schemeClr val="tx1"/>
                </a:solidFill>
                <a:latin typeface="Arial" charset="0"/>
                <a:ea typeface="MS PGothic" charset="-128"/>
              </a:defRPr>
            </a:lvl1pPr>
            <a:lvl2pPr marL="742950" indent="-285750">
              <a:spcBef>
                <a:spcPct val="25000"/>
              </a:spcBef>
              <a:buClr>
                <a:srgbClr val="003264"/>
              </a:buClr>
              <a:buSzPct val="100000"/>
              <a:buFont typeface="Arial" charset="0"/>
              <a:buChar char="•"/>
              <a:defRPr>
                <a:solidFill>
                  <a:schemeClr val="tx1"/>
                </a:solidFill>
                <a:latin typeface="Arial" charset="0"/>
                <a:ea typeface="MS PGothic" charset="-128"/>
              </a:defRPr>
            </a:lvl2pPr>
            <a:lvl3pPr marL="1143000" indent="-228600">
              <a:spcBef>
                <a:spcPct val="25000"/>
              </a:spcBef>
              <a:buClr>
                <a:srgbClr val="003264"/>
              </a:buClr>
              <a:buSzPct val="100000"/>
              <a:buFont typeface="Arial" charset="0"/>
              <a:buChar char="•"/>
              <a:defRPr>
                <a:solidFill>
                  <a:schemeClr val="tx1"/>
                </a:solidFill>
                <a:latin typeface="Arial" charset="0"/>
                <a:ea typeface="MS PGothic" charset="-128"/>
              </a:defRPr>
            </a:lvl3pPr>
            <a:lvl4pPr marL="1600200" indent="-228600">
              <a:spcBef>
                <a:spcPct val="25000"/>
              </a:spcBef>
              <a:buClr>
                <a:srgbClr val="003264"/>
              </a:buClr>
              <a:buSzPct val="100000"/>
              <a:buFont typeface="Arial" charset="0"/>
              <a:buChar char="•"/>
              <a:defRPr>
                <a:solidFill>
                  <a:schemeClr val="tx1"/>
                </a:solidFill>
                <a:latin typeface="Arial" charset="0"/>
                <a:ea typeface="MS PGothic" charset="-128"/>
              </a:defRPr>
            </a:lvl4pPr>
            <a:lvl5pPr marL="2057400" indent="-228600">
              <a:spcBef>
                <a:spcPct val="15000"/>
              </a:spcBef>
              <a:buClr>
                <a:srgbClr val="003264"/>
              </a:buClr>
              <a:buSzPct val="100000"/>
              <a:buFont typeface="Arial" charset="0"/>
              <a:buChar char="•"/>
              <a:defRPr>
                <a:solidFill>
                  <a:schemeClr val="tx1"/>
                </a:solidFill>
                <a:latin typeface="Arial" charset="0"/>
                <a:ea typeface="MS PGothic" charset="-128"/>
              </a:defRPr>
            </a:lvl5pPr>
            <a:lvl6pPr marL="25146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6pPr>
            <a:lvl7pPr marL="29718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7pPr>
            <a:lvl8pPr marL="34290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8pPr>
            <a:lvl9pPr marL="38862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9pPr>
          </a:lstStyle>
          <a:p>
            <a:pPr eaLnBrk="1" hangingPunct="1">
              <a:spcBef>
                <a:spcPct val="0"/>
              </a:spcBef>
              <a:buClr>
                <a:schemeClr val="accent1"/>
              </a:buClr>
            </a:pPr>
            <a:endParaRPr lang="en-US" altLang="en-US"/>
          </a:p>
        </p:txBody>
      </p:sp>
      <p:sp>
        <p:nvSpPr>
          <p:cNvPr id="8" name="TextBox 7"/>
          <p:cNvSpPr txBox="1"/>
          <p:nvPr/>
        </p:nvSpPr>
        <p:spPr bwMode="gray">
          <a:xfrm>
            <a:off x="685800" y="4476750"/>
            <a:ext cx="114300" cy="246063"/>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2</a:t>
            </a:r>
          </a:p>
        </p:txBody>
      </p:sp>
      <p:sp>
        <p:nvSpPr>
          <p:cNvPr id="10" name="TextBox 9"/>
          <p:cNvSpPr txBox="1"/>
          <p:nvPr/>
        </p:nvSpPr>
        <p:spPr bwMode="gray">
          <a:xfrm>
            <a:off x="685800" y="4127500"/>
            <a:ext cx="114300" cy="246063"/>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3</a:t>
            </a:r>
          </a:p>
        </p:txBody>
      </p:sp>
      <p:sp>
        <p:nvSpPr>
          <p:cNvPr id="11" name="TextBox 10"/>
          <p:cNvSpPr txBox="1"/>
          <p:nvPr/>
        </p:nvSpPr>
        <p:spPr bwMode="gray">
          <a:xfrm>
            <a:off x="171450" y="5175250"/>
            <a:ext cx="2151063" cy="1524000"/>
          </a:xfrm>
          <a:prstGeom prst="rect">
            <a:avLst/>
          </a:prstGeom>
          <a:noFill/>
          <a:ln w="9525">
            <a:noFill/>
          </a:ln>
          <a:extLst/>
        </p:spPr>
        <p:txBody>
          <a:bodyPr wrap="none" lIns="0" tIns="0" rIns="0" bIns="0">
            <a:spAutoFit/>
          </a:bodyPr>
          <a:lstStyle/>
          <a:p>
            <a:pPr marL="228600" indent="-228600" algn="l" eaLnBrk="1" hangingPunct="1">
              <a:buSzPct val="100000"/>
              <a:buFont typeface="Wingdings" panose="05000000000000000000" pitchFamily="2" charset="2"/>
              <a:buNone/>
              <a:defRPr/>
            </a:pPr>
            <a:r>
              <a:rPr lang="en-US" sz="1100" b="1" dirty="0">
                <a:ea typeface="MS PGothic" panose="020B0600070205080204" pitchFamily="34" charset="-128"/>
              </a:rPr>
              <a:t>Reasons: </a:t>
            </a:r>
          </a:p>
          <a:p>
            <a:pPr marL="87313" indent="-87313" algn="l" eaLnBrk="1" hangingPunct="1">
              <a:buSzPct val="100000"/>
              <a:buFont typeface="+mj-lt"/>
              <a:buAutoNum type="arabicPeriod"/>
              <a:defRPr/>
            </a:pPr>
            <a:r>
              <a:rPr lang="en-US" sz="1100" dirty="0">
                <a:ea typeface="MS PGothic" panose="020B0600070205080204" pitchFamily="34" charset="-128"/>
              </a:rPr>
              <a:t> Improve Insight &amp; Transparency</a:t>
            </a:r>
          </a:p>
          <a:p>
            <a:pPr marL="87313" indent="-87313" algn="l" eaLnBrk="1" hangingPunct="1">
              <a:buSzPct val="100000"/>
              <a:buFont typeface="+mj-lt"/>
              <a:buAutoNum type="arabicPeriod"/>
              <a:defRPr/>
            </a:pPr>
            <a:r>
              <a:rPr lang="en-US" sz="1100" dirty="0">
                <a:ea typeface="MS PGothic" panose="020B0600070205080204" pitchFamily="34" charset="-128"/>
              </a:rPr>
              <a:t> Improve Business Flow</a:t>
            </a:r>
          </a:p>
          <a:p>
            <a:pPr marL="87313" indent="-87313" algn="l" eaLnBrk="1" hangingPunct="1">
              <a:buSzPct val="100000"/>
              <a:buFont typeface="+mj-lt"/>
              <a:buAutoNum type="arabicPeriod"/>
              <a:defRPr/>
            </a:pPr>
            <a:r>
              <a:rPr lang="en-US" sz="1100" dirty="0">
                <a:ea typeface="MS PGothic" panose="020B0600070205080204" pitchFamily="34" charset="-128"/>
              </a:rPr>
              <a:t> Improve Service Flow </a:t>
            </a:r>
          </a:p>
          <a:p>
            <a:pPr marL="87313" indent="-87313" algn="l" eaLnBrk="1" hangingPunct="1">
              <a:buSzPct val="100000"/>
              <a:buFont typeface="+mj-lt"/>
              <a:buAutoNum type="arabicPeriod"/>
              <a:defRPr/>
            </a:pPr>
            <a:r>
              <a:rPr lang="en-US" sz="1100" dirty="0">
                <a:ea typeface="MS PGothic" panose="020B0600070205080204" pitchFamily="34" charset="-128"/>
              </a:rPr>
              <a:t> Operational Excellence</a:t>
            </a:r>
          </a:p>
          <a:p>
            <a:pPr marL="87313" indent="-87313" algn="l" eaLnBrk="1" hangingPunct="1">
              <a:buSzPct val="100000"/>
              <a:buFont typeface="+mj-lt"/>
              <a:buAutoNum type="arabicPeriod"/>
              <a:defRPr/>
            </a:pPr>
            <a:r>
              <a:rPr lang="en-US" sz="1100" dirty="0">
                <a:ea typeface="MS PGothic" panose="020B0600070205080204" pitchFamily="34" charset="-128"/>
              </a:rPr>
              <a:t> Lower Risk </a:t>
            </a:r>
          </a:p>
          <a:p>
            <a:pPr marL="87313" indent="-87313" algn="l" eaLnBrk="1" hangingPunct="1">
              <a:buSzPct val="100000"/>
              <a:buFont typeface="+mj-lt"/>
              <a:buAutoNum type="arabicPeriod"/>
              <a:defRPr/>
            </a:pPr>
            <a:r>
              <a:rPr lang="en-US" sz="1100" dirty="0">
                <a:ea typeface="MS PGothic" panose="020B0600070205080204" pitchFamily="34" charset="-128"/>
              </a:rPr>
              <a:t> Strengthen Robustness</a:t>
            </a:r>
          </a:p>
          <a:p>
            <a:pPr marL="87313" indent="-87313" algn="l" eaLnBrk="1" hangingPunct="1">
              <a:buSzPct val="100000"/>
              <a:buFont typeface="+mj-lt"/>
              <a:buAutoNum type="arabicPeriod"/>
              <a:defRPr/>
            </a:pPr>
            <a:endParaRPr lang="en-US" sz="1100" dirty="0">
              <a:ea typeface="MS PGothic" panose="020B0600070205080204" pitchFamily="34" charset="-128"/>
            </a:endParaRPr>
          </a:p>
          <a:p>
            <a:pPr marL="228600" indent="-228600" algn="l" eaLnBrk="1" hangingPunct="1">
              <a:buSzPct val="100000"/>
              <a:buFont typeface="+mj-lt"/>
              <a:buAutoNum type="arabicPeriod"/>
              <a:defRPr/>
            </a:pPr>
            <a:endParaRPr lang="en-US" sz="1100" dirty="0">
              <a:ea typeface="MS PGothic" panose="020B0600070205080204" pitchFamily="34" charset="-128"/>
            </a:endParaRPr>
          </a:p>
        </p:txBody>
      </p:sp>
      <p:sp>
        <p:nvSpPr>
          <p:cNvPr id="13" name="Rectangle 12"/>
          <p:cNvSpPr/>
          <p:nvPr/>
        </p:nvSpPr>
        <p:spPr>
          <a:xfrm>
            <a:off x="3594100" y="5446713"/>
            <a:ext cx="5470525" cy="461665"/>
          </a:xfrm>
          <a:prstGeom prst="rect">
            <a:avLst/>
          </a:prstGeom>
          <a:solidFill>
            <a:schemeClr val="bg1"/>
          </a:solidFill>
        </p:spPr>
        <p:txBody>
          <a:bodyPr>
            <a:spAutoFit/>
          </a:bodyPr>
          <a:lstStyle/>
          <a:p>
            <a:pPr algn="r" eaLnBrk="1" hangingPunct="1">
              <a:buClr>
                <a:schemeClr val="accent1"/>
              </a:buClr>
              <a:buSzPct val="80000"/>
              <a:buFont typeface="Wingdings" panose="05000000000000000000" pitchFamily="2" charset="2"/>
              <a:buNone/>
              <a:defRPr/>
            </a:pPr>
            <a:r>
              <a:rPr lang="da-DK" sz="800" dirty="0" smtClean="0">
                <a:solidFill>
                  <a:schemeClr val="tx1">
                    <a:lumMod val="65000"/>
                    <a:lumOff val="35000"/>
                  </a:schemeClr>
                </a:solidFill>
                <a:ea typeface="MS PGothic" panose="020B0600070205080204" pitchFamily="34" charset="-128"/>
              </a:rPr>
              <a:t>Source: Global </a:t>
            </a:r>
            <a:r>
              <a:rPr lang="da-DK" sz="800" dirty="0" err="1" smtClean="0">
                <a:solidFill>
                  <a:schemeClr val="tx1">
                    <a:lumMod val="65000"/>
                    <a:lumOff val="35000"/>
                  </a:schemeClr>
                </a:solidFill>
                <a:ea typeface="MS PGothic" panose="020B0600070205080204" pitchFamily="34" charset="-128"/>
              </a:rPr>
              <a:t>University</a:t>
            </a:r>
            <a:r>
              <a:rPr lang="da-DK" sz="800" dirty="0" smtClean="0">
                <a:solidFill>
                  <a:schemeClr val="tx1">
                    <a:lumMod val="65000"/>
                    <a:lumOff val="35000"/>
                  </a:schemeClr>
                </a:solidFill>
                <a:ea typeface="MS PGothic" panose="020B0600070205080204" pitchFamily="34" charset="-128"/>
              </a:rPr>
              <a:t> Alliance (FMI: </a:t>
            </a:r>
            <a:r>
              <a:rPr lang="da-DK" sz="800" dirty="0" err="1" smtClean="0">
                <a:solidFill>
                  <a:schemeClr val="tx1">
                    <a:lumMod val="65000"/>
                    <a:lumOff val="35000"/>
                  </a:schemeClr>
                </a:solidFill>
                <a:ea typeface="MS PGothic" panose="020B0600070205080204" pitchFamily="34" charset="-128"/>
              </a:rPr>
              <a:t>www.globaluniversityalliance.net</a:t>
            </a:r>
            <a:r>
              <a:rPr lang="da-DK" sz="800" dirty="0" smtClean="0">
                <a:solidFill>
                  <a:schemeClr val="tx1">
                    <a:lumMod val="65000"/>
                    <a:lumOff val="35000"/>
                  </a:schemeClr>
                </a:solidFill>
                <a:ea typeface="MS PGothic" panose="020B0600070205080204" pitchFamily="34" charset="-128"/>
              </a:rPr>
              <a:t>/research-</a:t>
            </a:r>
            <a:r>
              <a:rPr lang="da-DK" sz="800" dirty="0" err="1" smtClean="0">
                <a:solidFill>
                  <a:schemeClr val="tx1">
                    <a:lumMod val="65000"/>
                    <a:lumOff val="35000"/>
                  </a:schemeClr>
                </a:solidFill>
                <a:ea typeface="MS PGothic" panose="020B0600070205080204" pitchFamily="34" charset="-128"/>
              </a:rPr>
              <a:t>areas</a:t>
            </a:r>
            <a:r>
              <a:rPr lang="da-DK" sz="800" dirty="0" smtClean="0">
                <a:solidFill>
                  <a:schemeClr val="tx1">
                    <a:lumMod val="65000"/>
                    <a:lumOff val="35000"/>
                  </a:schemeClr>
                </a:solidFill>
                <a:ea typeface="MS PGothic" panose="020B0600070205080204" pitchFamily="34" charset="-128"/>
              </a:rPr>
              <a:t>/business-architecture-research/)</a:t>
            </a:r>
            <a:endParaRPr lang="en-US" sz="800" dirty="0">
              <a:solidFill>
                <a:schemeClr val="tx1">
                  <a:lumMod val="65000"/>
                  <a:lumOff val="35000"/>
                </a:schemeClr>
              </a:solidFill>
              <a:ea typeface="MS PGothic" panose="020B0600070205080204" pitchFamily="34" charset="-128"/>
            </a:endParaRPr>
          </a:p>
          <a:p>
            <a:pPr algn="r" eaLnBrk="1" hangingPunct="1">
              <a:buClr>
                <a:schemeClr val="accent1"/>
              </a:buClr>
              <a:buSzPct val="80000"/>
              <a:buFont typeface="Wingdings" panose="05000000000000000000" pitchFamily="2" charset="2"/>
              <a:buNone/>
              <a:defRPr/>
            </a:pPr>
            <a:r>
              <a:rPr lang="en-US" sz="800" dirty="0">
                <a:solidFill>
                  <a:schemeClr val="tx1">
                    <a:lumMod val="65000"/>
                    <a:lumOff val="35000"/>
                  </a:schemeClr>
                </a:solidFill>
                <a:ea typeface="MS PGothic" panose="020B0600070205080204" pitchFamily="34" charset="-128"/>
              </a:rPr>
              <a:t>Business &amp; EA Research: 1765 CEOs and 2936 business leaders </a:t>
            </a:r>
            <a:r>
              <a:rPr lang="da-DK" sz="800" dirty="0">
                <a:solidFill>
                  <a:schemeClr val="tx1">
                    <a:lumMod val="65000"/>
                    <a:lumOff val="35000"/>
                  </a:schemeClr>
                </a:solidFill>
                <a:ea typeface="MS PGothic" panose="020B0600070205080204" pitchFamily="34" charset="-128"/>
              </a:rPr>
              <a:t>representing all major countries</a:t>
            </a:r>
            <a:endParaRPr lang="en-US" sz="800" dirty="0">
              <a:solidFill>
                <a:schemeClr val="tx1">
                  <a:lumMod val="65000"/>
                  <a:lumOff val="35000"/>
                </a:schemeClr>
              </a:solidFill>
              <a:ea typeface="MS PGothic" panose="020B0600070205080204" pitchFamily="34" charset="-128"/>
            </a:endParaRPr>
          </a:p>
        </p:txBody>
      </p:sp>
    </p:spTree>
    <p:extLst>
      <p:ext uri="{BB962C8B-B14F-4D97-AF65-F5344CB8AC3E}">
        <p14:creationId xmlns:p14="http://schemas.microsoft.com/office/powerpoint/2010/main" val="8411457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2"/>
          <p:cNvSpPr>
            <a:spLocks noGrp="1"/>
          </p:cNvSpPr>
          <p:nvPr>
            <p:ph type="title"/>
          </p:nvPr>
        </p:nvSpPr>
        <p:spPr>
          <a:xfrm>
            <a:off x="71438" y="79375"/>
            <a:ext cx="6896100" cy="841375"/>
          </a:xfrm>
        </p:spPr>
        <p:txBody>
          <a:bodyPr/>
          <a:lstStyle/>
          <a:p>
            <a:r>
              <a:rPr lang="da-DK" altLang="en-US">
                <a:ea typeface="MS PGothic" charset="-128"/>
              </a:rPr>
              <a:t>Rating of strategic importance</a:t>
            </a:r>
            <a:br>
              <a:rPr lang="da-DK" altLang="en-US">
                <a:ea typeface="MS PGothic" charset="-128"/>
              </a:rPr>
            </a:br>
            <a:r>
              <a:rPr lang="da-DK" altLang="en-US">
                <a:ea typeface="MS PGothic" charset="-128"/>
              </a:rPr>
              <a:t> Reasons of the rating?</a:t>
            </a:r>
          </a:p>
        </p:txBody>
      </p:sp>
      <p:pic>
        <p:nvPicPr>
          <p:cNvPr id="48131" name="Content Placeholder 3" descr="Benefits Chart - EA Current State 01-01.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5725" y="1927225"/>
            <a:ext cx="8963025" cy="3660775"/>
          </a:xfrm>
        </p:spPr>
      </p:pic>
      <p:sp>
        <p:nvSpPr>
          <p:cNvPr id="4" name="TextBox 3"/>
          <p:cNvSpPr txBox="1"/>
          <p:nvPr/>
        </p:nvSpPr>
        <p:spPr bwMode="gray">
          <a:xfrm>
            <a:off x="685800" y="4819650"/>
            <a:ext cx="114300" cy="246063"/>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1</a:t>
            </a:r>
          </a:p>
        </p:txBody>
      </p:sp>
      <p:sp>
        <p:nvSpPr>
          <p:cNvPr id="48133" name="Rectangle 3"/>
          <p:cNvSpPr>
            <a:spLocks noChangeArrowheads="1"/>
          </p:cNvSpPr>
          <p:nvPr/>
        </p:nvSpPr>
        <p:spPr bwMode="auto">
          <a:xfrm>
            <a:off x="3244850" y="3009900"/>
            <a:ext cx="5803900" cy="768350"/>
          </a:xfrm>
          <a:prstGeom prst="rect">
            <a:avLst/>
          </a:prstGeom>
          <a:solidFill>
            <a:schemeClr val="bg1"/>
          </a:solidFill>
          <a:ln w="19050">
            <a:solidFill>
              <a:schemeClr val="bg1"/>
            </a:solidFill>
            <a:round/>
            <a:headEnd/>
            <a:tailEnd/>
          </a:ln>
        </p:spPr>
        <p:txBody>
          <a:bodyPr wrap="none" lIns="90000" tIns="46800" rIns="90000" bIns="46800" anchor="ctr"/>
          <a:lstStyle>
            <a:lvl1pPr marL="244475" indent="-244475">
              <a:spcBef>
                <a:spcPct val="75000"/>
              </a:spcBef>
              <a:buClr>
                <a:schemeClr val="tx1"/>
              </a:buClr>
              <a:buSzPct val="80000"/>
              <a:buFont typeface="Wingdings" charset="2"/>
              <a:defRPr>
                <a:solidFill>
                  <a:schemeClr val="tx1"/>
                </a:solidFill>
                <a:latin typeface="Arial" charset="0"/>
                <a:ea typeface="MS PGothic" charset="-128"/>
              </a:defRPr>
            </a:lvl1pPr>
            <a:lvl2pPr marL="742950" indent="-285750">
              <a:spcBef>
                <a:spcPct val="25000"/>
              </a:spcBef>
              <a:buClr>
                <a:srgbClr val="003264"/>
              </a:buClr>
              <a:buSzPct val="100000"/>
              <a:buFont typeface="Arial" charset="0"/>
              <a:buChar char="•"/>
              <a:defRPr>
                <a:solidFill>
                  <a:schemeClr val="tx1"/>
                </a:solidFill>
                <a:latin typeface="Arial" charset="0"/>
                <a:ea typeface="MS PGothic" charset="-128"/>
              </a:defRPr>
            </a:lvl2pPr>
            <a:lvl3pPr marL="1143000" indent="-228600">
              <a:spcBef>
                <a:spcPct val="25000"/>
              </a:spcBef>
              <a:buClr>
                <a:srgbClr val="003264"/>
              </a:buClr>
              <a:buSzPct val="100000"/>
              <a:buFont typeface="Arial" charset="0"/>
              <a:buChar char="•"/>
              <a:defRPr>
                <a:solidFill>
                  <a:schemeClr val="tx1"/>
                </a:solidFill>
                <a:latin typeface="Arial" charset="0"/>
                <a:ea typeface="MS PGothic" charset="-128"/>
              </a:defRPr>
            </a:lvl3pPr>
            <a:lvl4pPr marL="1600200" indent="-228600">
              <a:spcBef>
                <a:spcPct val="25000"/>
              </a:spcBef>
              <a:buClr>
                <a:srgbClr val="003264"/>
              </a:buClr>
              <a:buSzPct val="100000"/>
              <a:buFont typeface="Arial" charset="0"/>
              <a:buChar char="•"/>
              <a:defRPr>
                <a:solidFill>
                  <a:schemeClr val="tx1"/>
                </a:solidFill>
                <a:latin typeface="Arial" charset="0"/>
                <a:ea typeface="MS PGothic" charset="-128"/>
              </a:defRPr>
            </a:lvl4pPr>
            <a:lvl5pPr marL="2057400" indent="-228600">
              <a:spcBef>
                <a:spcPct val="15000"/>
              </a:spcBef>
              <a:buClr>
                <a:srgbClr val="003264"/>
              </a:buClr>
              <a:buSzPct val="100000"/>
              <a:buFont typeface="Arial" charset="0"/>
              <a:buChar char="•"/>
              <a:defRPr>
                <a:solidFill>
                  <a:schemeClr val="tx1"/>
                </a:solidFill>
                <a:latin typeface="Arial" charset="0"/>
                <a:ea typeface="MS PGothic" charset="-128"/>
              </a:defRPr>
            </a:lvl5pPr>
            <a:lvl6pPr marL="25146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6pPr>
            <a:lvl7pPr marL="29718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7pPr>
            <a:lvl8pPr marL="34290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8pPr>
            <a:lvl9pPr marL="38862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9pPr>
          </a:lstStyle>
          <a:p>
            <a:pPr eaLnBrk="1" hangingPunct="1">
              <a:spcBef>
                <a:spcPct val="0"/>
              </a:spcBef>
              <a:buClr>
                <a:schemeClr val="accent1"/>
              </a:buClr>
            </a:pPr>
            <a:endParaRPr lang="en-US" altLang="en-US"/>
          </a:p>
        </p:txBody>
      </p:sp>
      <p:sp>
        <p:nvSpPr>
          <p:cNvPr id="48134" name="Rectangle 3"/>
          <p:cNvSpPr>
            <a:spLocks noChangeArrowheads="1"/>
          </p:cNvSpPr>
          <p:nvPr/>
        </p:nvSpPr>
        <p:spPr bwMode="auto">
          <a:xfrm>
            <a:off x="187325" y="3149600"/>
            <a:ext cx="2987675" cy="558800"/>
          </a:xfrm>
          <a:prstGeom prst="rect">
            <a:avLst/>
          </a:prstGeom>
          <a:solidFill>
            <a:schemeClr val="bg1"/>
          </a:solidFill>
          <a:ln w="19050">
            <a:solidFill>
              <a:schemeClr val="bg1"/>
            </a:solidFill>
            <a:round/>
            <a:headEnd/>
            <a:tailEnd/>
          </a:ln>
        </p:spPr>
        <p:txBody>
          <a:bodyPr wrap="none" lIns="90000" tIns="46800" rIns="90000" bIns="46800" anchor="ctr"/>
          <a:lstStyle>
            <a:lvl1pPr marL="244475" indent="-244475">
              <a:spcBef>
                <a:spcPct val="75000"/>
              </a:spcBef>
              <a:buClr>
                <a:schemeClr val="tx1"/>
              </a:buClr>
              <a:buSzPct val="80000"/>
              <a:buFont typeface="Wingdings" charset="2"/>
              <a:defRPr>
                <a:solidFill>
                  <a:schemeClr val="tx1"/>
                </a:solidFill>
                <a:latin typeface="Arial" charset="0"/>
                <a:ea typeface="MS PGothic" charset="-128"/>
              </a:defRPr>
            </a:lvl1pPr>
            <a:lvl2pPr marL="742950" indent="-285750">
              <a:spcBef>
                <a:spcPct val="25000"/>
              </a:spcBef>
              <a:buClr>
                <a:srgbClr val="003264"/>
              </a:buClr>
              <a:buSzPct val="100000"/>
              <a:buFont typeface="Arial" charset="0"/>
              <a:buChar char="•"/>
              <a:defRPr>
                <a:solidFill>
                  <a:schemeClr val="tx1"/>
                </a:solidFill>
                <a:latin typeface="Arial" charset="0"/>
                <a:ea typeface="MS PGothic" charset="-128"/>
              </a:defRPr>
            </a:lvl2pPr>
            <a:lvl3pPr marL="1143000" indent="-228600">
              <a:spcBef>
                <a:spcPct val="25000"/>
              </a:spcBef>
              <a:buClr>
                <a:srgbClr val="003264"/>
              </a:buClr>
              <a:buSzPct val="100000"/>
              <a:buFont typeface="Arial" charset="0"/>
              <a:buChar char="•"/>
              <a:defRPr>
                <a:solidFill>
                  <a:schemeClr val="tx1"/>
                </a:solidFill>
                <a:latin typeface="Arial" charset="0"/>
                <a:ea typeface="MS PGothic" charset="-128"/>
              </a:defRPr>
            </a:lvl3pPr>
            <a:lvl4pPr marL="1600200" indent="-228600">
              <a:spcBef>
                <a:spcPct val="25000"/>
              </a:spcBef>
              <a:buClr>
                <a:srgbClr val="003264"/>
              </a:buClr>
              <a:buSzPct val="100000"/>
              <a:buFont typeface="Arial" charset="0"/>
              <a:buChar char="•"/>
              <a:defRPr>
                <a:solidFill>
                  <a:schemeClr val="tx1"/>
                </a:solidFill>
                <a:latin typeface="Arial" charset="0"/>
                <a:ea typeface="MS PGothic" charset="-128"/>
              </a:defRPr>
            </a:lvl4pPr>
            <a:lvl5pPr marL="2057400" indent="-228600">
              <a:spcBef>
                <a:spcPct val="15000"/>
              </a:spcBef>
              <a:buClr>
                <a:srgbClr val="003264"/>
              </a:buClr>
              <a:buSzPct val="100000"/>
              <a:buFont typeface="Arial" charset="0"/>
              <a:buChar char="•"/>
              <a:defRPr>
                <a:solidFill>
                  <a:schemeClr val="tx1"/>
                </a:solidFill>
                <a:latin typeface="Arial" charset="0"/>
                <a:ea typeface="MS PGothic" charset="-128"/>
              </a:defRPr>
            </a:lvl5pPr>
            <a:lvl6pPr marL="25146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6pPr>
            <a:lvl7pPr marL="29718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7pPr>
            <a:lvl8pPr marL="34290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8pPr>
            <a:lvl9pPr marL="38862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9pPr>
          </a:lstStyle>
          <a:p>
            <a:pPr eaLnBrk="1" hangingPunct="1">
              <a:spcBef>
                <a:spcPct val="0"/>
              </a:spcBef>
              <a:buClr>
                <a:schemeClr val="accent1"/>
              </a:buClr>
            </a:pPr>
            <a:endParaRPr lang="en-US" altLang="en-US"/>
          </a:p>
        </p:txBody>
      </p:sp>
      <p:sp>
        <p:nvSpPr>
          <p:cNvPr id="8" name="TextBox 7"/>
          <p:cNvSpPr txBox="1"/>
          <p:nvPr/>
        </p:nvSpPr>
        <p:spPr bwMode="gray">
          <a:xfrm>
            <a:off x="685800" y="4476750"/>
            <a:ext cx="114300" cy="246063"/>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2</a:t>
            </a:r>
          </a:p>
        </p:txBody>
      </p:sp>
      <p:sp>
        <p:nvSpPr>
          <p:cNvPr id="10" name="TextBox 9"/>
          <p:cNvSpPr txBox="1"/>
          <p:nvPr/>
        </p:nvSpPr>
        <p:spPr bwMode="gray">
          <a:xfrm>
            <a:off x="685800" y="4127500"/>
            <a:ext cx="114300" cy="246063"/>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3</a:t>
            </a:r>
          </a:p>
        </p:txBody>
      </p:sp>
      <p:sp>
        <p:nvSpPr>
          <p:cNvPr id="11" name="TextBox 10"/>
          <p:cNvSpPr txBox="1"/>
          <p:nvPr/>
        </p:nvSpPr>
        <p:spPr bwMode="gray">
          <a:xfrm>
            <a:off x="685800" y="3811588"/>
            <a:ext cx="114300" cy="246062"/>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4</a:t>
            </a:r>
          </a:p>
        </p:txBody>
      </p:sp>
      <p:sp>
        <p:nvSpPr>
          <p:cNvPr id="13" name="Rectangle 12"/>
          <p:cNvSpPr/>
          <p:nvPr/>
        </p:nvSpPr>
        <p:spPr>
          <a:xfrm>
            <a:off x="3594100" y="5446713"/>
            <a:ext cx="5470525" cy="461665"/>
          </a:xfrm>
          <a:prstGeom prst="rect">
            <a:avLst/>
          </a:prstGeom>
          <a:solidFill>
            <a:schemeClr val="bg1"/>
          </a:solidFill>
        </p:spPr>
        <p:txBody>
          <a:bodyPr>
            <a:spAutoFit/>
          </a:bodyPr>
          <a:lstStyle/>
          <a:p>
            <a:pPr algn="r" eaLnBrk="1" hangingPunct="1">
              <a:buClr>
                <a:schemeClr val="accent1"/>
              </a:buClr>
              <a:buSzPct val="80000"/>
              <a:buFont typeface="Wingdings" panose="05000000000000000000" pitchFamily="2" charset="2"/>
              <a:buNone/>
              <a:defRPr/>
            </a:pPr>
            <a:r>
              <a:rPr lang="da-DK" sz="800" dirty="0" smtClean="0">
                <a:solidFill>
                  <a:schemeClr val="tx1">
                    <a:lumMod val="65000"/>
                    <a:lumOff val="35000"/>
                  </a:schemeClr>
                </a:solidFill>
                <a:ea typeface="MS PGothic" panose="020B0600070205080204" pitchFamily="34" charset="-128"/>
              </a:rPr>
              <a:t>Source: Global </a:t>
            </a:r>
            <a:r>
              <a:rPr lang="da-DK" sz="800" dirty="0" err="1" smtClean="0">
                <a:solidFill>
                  <a:schemeClr val="tx1">
                    <a:lumMod val="65000"/>
                    <a:lumOff val="35000"/>
                  </a:schemeClr>
                </a:solidFill>
                <a:ea typeface="MS PGothic" panose="020B0600070205080204" pitchFamily="34" charset="-128"/>
              </a:rPr>
              <a:t>University</a:t>
            </a:r>
            <a:r>
              <a:rPr lang="da-DK" sz="800" dirty="0" smtClean="0">
                <a:solidFill>
                  <a:schemeClr val="tx1">
                    <a:lumMod val="65000"/>
                    <a:lumOff val="35000"/>
                  </a:schemeClr>
                </a:solidFill>
                <a:ea typeface="MS PGothic" panose="020B0600070205080204" pitchFamily="34" charset="-128"/>
              </a:rPr>
              <a:t> Alliance (FMI: </a:t>
            </a:r>
            <a:r>
              <a:rPr lang="da-DK" sz="800" dirty="0" err="1" smtClean="0">
                <a:solidFill>
                  <a:schemeClr val="tx1">
                    <a:lumMod val="65000"/>
                    <a:lumOff val="35000"/>
                  </a:schemeClr>
                </a:solidFill>
                <a:ea typeface="MS PGothic" panose="020B0600070205080204" pitchFamily="34" charset="-128"/>
              </a:rPr>
              <a:t>www.globaluniversityalliance.net</a:t>
            </a:r>
            <a:r>
              <a:rPr lang="da-DK" sz="800" dirty="0" smtClean="0">
                <a:solidFill>
                  <a:schemeClr val="tx1">
                    <a:lumMod val="65000"/>
                    <a:lumOff val="35000"/>
                  </a:schemeClr>
                </a:solidFill>
                <a:ea typeface="MS PGothic" panose="020B0600070205080204" pitchFamily="34" charset="-128"/>
              </a:rPr>
              <a:t>/research-</a:t>
            </a:r>
            <a:r>
              <a:rPr lang="da-DK" sz="800" dirty="0" err="1" smtClean="0">
                <a:solidFill>
                  <a:schemeClr val="tx1">
                    <a:lumMod val="65000"/>
                    <a:lumOff val="35000"/>
                  </a:schemeClr>
                </a:solidFill>
                <a:ea typeface="MS PGothic" panose="020B0600070205080204" pitchFamily="34" charset="-128"/>
              </a:rPr>
              <a:t>areas</a:t>
            </a:r>
            <a:r>
              <a:rPr lang="da-DK" sz="800" dirty="0" smtClean="0">
                <a:solidFill>
                  <a:schemeClr val="tx1">
                    <a:lumMod val="65000"/>
                    <a:lumOff val="35000"/>
                  </a:schemeClr>
                </a:solidFill>
                <a:ea typeface="MS PGothic" panose="020B0600070205080204" pitchFamily="34" charset="-128"/>
              </a:rPr>
              <a:t>/business-architecture-research/)</a:t>
            </a:r>
            <a:endParaRPr lang="en-US" sz="800" dirty="0">
              <a:solidFill>
                <a:schemeClr val="tx1">
                  <a:lumMod val="65000"/>
                  <a:lumOff val="35000"/>
                </a:schemeClr>
              </a:solidFill>
              <a:ea typeface="MS PGothic" panose="020B0600070205080204" pitchFamily="34" charset="-128"/>
            </a:endParaRPr>
          </a:p>
          <a:p>
            <a:pPr algn="r" eaLnBrk="1" hangingPunct="1">
              <a:buClr>
                <a:schemeClr val="accent1"/>
              </a:buClr>
              <a:buSzPct val="80000"/>
              <a:buFont typeface="Wingdings" panose="05000000000000000000" pitchFamily="2" charset="2"/>
              <a:buNone/>
              <a:defRPr/>
            </a:pPr>
            <a:r>
              <a:rPr lang="en-US" sz="800" dirty="0">
                <a:solidFill>
                  <a:schemeClr val="tx1">
                    <a:lumMod val="65000"/>
                    <a:lumOff val="35000"/>
                  </a:schemeClr>
                </a:solidFill>
                <a:ea typeface="MS PGothic" panose="020B0600070205080204" pitchFamily="34" charset="-128"/>
              </a:rPr>
              <a:t>Business &amp; EA Research: 1765 CEOs and 2936 business leaders </a:t>
            </a:r>
            <a:r>
              <a:rPr lang="da-DK" sz="800" dirty="0">
                <a:solidFill>
                  <a:schemeClr val="tx1">
                    <a:lumMod val="65000"/>
                    <a:lumOff val="35000"/>
                  </a:schemeClr>
                </a:solidFill>
                <a:ea typeface="MS PGothic" panose="020B0600070205080204" pitchFamily="34" charset="-128"/>
              </a:rPr>
              <a:t>representing all major countries</a:t>
            </a:r>
            <a:endParaRPr lang="en-US" sz="800" dirty="0">
              <a:solidFill>
                <a:schemeClr val="tx1">
                  <a:lumMod val="65000"/>
                  <a:lumOff val="35000"/>
                </a:schemeClr>
              </a:solidFill>
              <a:ea typeface="MS PGothic" panose="020B0600070205080204" pitchFamily="34" charset="-128"/>
            </a:endParaRPr>
          </a:p>
        </p:txBody>
      </p:sp>
    </p:spTree>
    <p:extLst>
      <p:ext uri="{BB962C8B-B14F-4D97-AF65-F5344CB8AC3E}">
        <p14:creationId xmlns:p14="http://schemas.microsoft.com/office/powerpoint/2010/main" val="2517384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2"/>
          <p:cNvSpPr>
            <a:spLocks noGrp="1"/>
          </p:cNvSpPr>
          <p:nvPr>
            <p:ph type="title"/>
          </p:nvPr>
        </p:nvSpPr>
        <p:spPr>
          <a:xfrm>
            <a:off x="71438" y="79375"/>
            <a:ext cx="6896100" cy="841375"/>
          </a:xfrm>
        </p:spPr>
        <p:txBody>
          <a:bodyPr/>
          <a:lstStyle/>
          <a:p>
            <a:r>
              <a:rPr lang="da-DK" altLang="en-US">
                <a:ea typeface="MS PGothic" charset="-128"/>
              </a:rPr>
              <a:t>Rating of strategic importance</a:t>
            </a:r>
            <a:br>
              <a:rPr lang="da-DK" altLang="en-US">
                <a:ea typeface="MS PGothic" charset="-128"/>
              </a:rPr>
            </a:br>
            <a:r>
              <a:rPr lang="da-DK" altLang="en-US">
                <a:ea typeface="MS PGothic" charset="-128"/>
              </a:rPr>
              <a:t> Reasons of the rating?</a:t>
            </a:r>
          </a:p>
        </p:txBody>
      </p:sp>
      <p:pic>
        <p:nvPicPr>
          <p:cNvPr id="49155" name="Content Placeholder 3" descr="Benefits Chart - EA Current State 01-01.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5725" y="1927225"/>
            <a:ext cx="8963025" cy="3660775"/>
          </a:xfrm>
        </p:spPr>
      </p:pic>
      <p:sp>
        <p:nvSpPr>
          <p:cNvPr id="4" name="TextBox 3"/>
          <p:cNvSpPr txBox="1"/>
          <p:nvPr/>
        </p:nvSpPr>
        <p:spPr bwMode="gray">
          <a:xfrm>
            <a:off x="685800" y="4819650"/>
            <a:ext cx="114300" cy="246063"/>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1</a:t>
            </a:r>
          </a:p>
        </p:txBody>
      </p:sp>
      <p:sp>
        <p:nvSpPr>
          <p:cNvPr id="49157" name="Rectangle 3"/>
          <p:cNvSpPr>
            <a:spLocks noChangeArrowheads="1"/>
          </p:cNvSpPr>
          <p:nvPr/>
        </p:nvSpPr>
        <p:spPr bwMode="auto">
          <a:xfrm>
            <a:off x="3244850" y="3009900"/>
            <a:ext cx="5803900" cy="768350"/>
          </a:xfrm>
          <a:prstGeom prst="rect">
            <a:avLst/>
          </a:prstGeom>
          <a:solidFill>
            <a:schemeClr val="bg1"/>
          </a:solidFill>
          <a:ln w="19050">
            <a:solidFill>
              <a:schemeClr val="bg1"/>
            </a:solidFill>
            <a:round/>
            <a:headEnd/>
            <a:tailEnd/>
          </a:ln>
        </p:spPr>
        <p:txBody>
          <a:bodyPr wrap="none" lIns="90000" tIns="46800" rIns="90000" bIns="46800" anchor="ctr"/>
          <a:lstStyle>
            <a:lvl1pPr marL="244475" indent="-244475">
              <a:spcBef>
                <a:spcPct val="75000"/>
              </a:spcBef>
              <a:buClr>
                <a:schemeClr val="tx1"/>
              </a:buClr>
              <a:buSzPct val="80000"/>
              <a:buFont typeface="Wingdings" charset="2"/>
              <a:defRPr>
                <a:solidFill>
                  <a:schemeClr val="tx1"/>
                </a:solidFill>
                <a:latin typeface="Arial" charset="0"/>
                <a:ea typeface="MS PGothic" charset="-128"/>
              </a:defRPr>
            </a:lvl1pPr>
            <a:lvl2pPr marL="742950" indent="-285750">
              <a:spcBef>
                <a:spcPct val="25000"/>
              </a:spcBef>
              <a:buClr>
                <a:srgbClr val="003264"/>
              </a:buClr>
              <a:buSzPct val="100000"/>
              <a:buFont typeface="Arial" charset="0"/>
              <a:buChar char="•"/>
              <a:defRPr>
                <a:solidFill>
                  <a:schemeClr val="tx1"/>
                </a:solidFill>
                <a:latin typeface="Arial" charset="0"/>
                <a:ea typeface="MS PGothic" charset="-128"/>
              </a:defRPr>
            </a:lvl2pPr>
            <a:lvl3pPr marL="1143000" indent="-228600">
              <a:spcBef>
                <a:spcPct val="25000"/>
              </a:spcBef>
              <a:buClr>
                <a:srgbClr val="003264"/>
              </a:buClr>
              <a:buSzPct val="100000"/>
              <a:buFont typeface="Arial" charset="0"/>
              <a:buChar char="•"/>
              <a:defRPr>
                <a:solidFill>
                  <a:schemeClr val="tx1"/>
                </a:solidFill>
                <a:latin typeface="Arial" charset="0"/>
                <a:ea typeface="MS PGothic" charset="-128"/>
              </a:defRPr>
            </a:lvl3pPr>
            <a:lvl4pPr marL="1600200" indent="-228600">
              <a:spcBef>
                <a:spcPct val="25000"/>
              </a:spcBef>
              <a:buClr>
                <a:srgbClr val="003264"/>
              </a:buClr>
              <a:buSzPct val="100000"/>
              <a:buFont typeface="Arial" charset="0"/>
              <a:buChar char="•"/>
              <a:defRPr>
                <a:solidFill>
                  <a:schemeClr val="tx1"/>
                </a:solidFill>
                <a:latin typeface="Arial" charset="0"/>
                <a:ea typeface="MS PGothic" charset="-128"/>
              </a:defRPr>
            </a:lvl4pPr>
            <a:lvl5pPr marL="2057400" indent="-228600">
              <a:spcBef>
                <a:spcPct val="15000"/>
              </a:spcBef>
              <a:buClr>
                <a:srgbClr val="003264"/>
              </a:buClr>
              <a:buSzPct val="100000"/>
              <a:buFont typeface="Arial" charset="0"/>
              <a:buChar char="•"/>
              <a:defRPr>
                <a:solidFill>
                  <a:schemeClr val="tx1"/>
                </a:solidFill>
                <a:latin typeface="Arial" charset="0"/>
                <a:ea typeface="MS PGothic" charset="-128"/>
              </a:defRPr>
            </a:lvl5pPr>
            <a:lvl6pPr marL="25146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6pPr>
            <a:lvl7pPr marL="29718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7pPr>
            <a:lvl8pPr marL="34290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8pPr>
            <a:lvl9pPr marL="38862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9pPr>
          </a:lstStyle>
          <a:p>
            <a:pPr eaLnBrk="1" hangingPunct="1">
              <a:spcBef>
                <a:spcPct val="0"/>
              </a:spcBef>
              <a:buClr>
                <a:schemeClr val="accent1"/>
              </a:buClr>
            </a:pPr>
            <a:endParaRPr lang="en-US" altLang="en-US"/>
          </a:p>
        </p:txBody>
      </p:sp>
      <p:sp>
        <p:nvSpPr>
          <p:cNvPr id="49158" name="Rectangle 3"/>
          <p:cNvSpPr>
            <a:spLocks noChangeArrowheads="1"/>
          </p:cNvSpPr>
          <p:nvPr/>
        </p:nvSpPr>
        <p:spPr bwMode="auto">
          <a:xfrm>
            <a:off x="187325" y="3149600"/>
            <a:ext cx="2987675" cy="558800"/>
          </a:xfrm>
          <a:prstGeom prst="rect">
            <a:avLst/>
          </a:prstGeom>
          <a:solidFill>
            <a:schemeClr val="bg1"/>
          </a:solidFill>
          <a:ln w="19050">
            <a:solidFill>
              <a:schemeClr val="bg1"/>
            </a:solidFill>
            <a:round/>
            <a:headEnd/>
            <a:tailEnd/>
          </a:ln>
        </p:spPr>
        <p:txBody>
          <a:bodyPr wrap="none" lIns="90000" tIns="46800" rIns="90000" bIns="46800" anchor="ctr"/>
          <a:lstStyle>
            <a:lvl1pPr marL="244475" indent="-244475">
              <a:spcBef>
                <a:spcPct val="75000"/>
              </a:spcBef>
              <a:buClr>
                <a:schemeClr val="tx1"/>
              </a:buClr>
              <a:buSzPct val="80000"/>
              <a:buFont typeface="Wingdings" charset="2"/>
              <a:defRPr>
                <a:solidFill>
                  <a:schemeClr val="tx1"/>
                </a:solidFill>
                <a:latin typeface="Arial" charset="0"/>
                <a:ea typeface="MS PGothic" charset="-128"/>
              </a:defRPr>
            </a:lvl1pPr>
            <a:lvl2pPr marL="742950" indent="-285750">
              <a:spcBef>
                <a:spcPct val="25000"/>
              </a:spcBef>
              <a:buClr>
                <a:srgbClr val="003264"/>
              </a:buClr>
              <a:buSzPct val="100000"/>
              <a:buFont typeface="Arial" charset="0"/>
              <a:buChar char="•"/>
              <a:defRPr>
                <a:solidFill>
                  <a:schemeClr val="tx1"/>
                </a:solidFill>
                <a:latin typeface="Arial" charset="0"/>
                <a:ea typeface="MS PGothic" charset="-128"/>
              </a:defRPr>
            </a:lvl2pPr>
            <a:lvl3pPr marL="1143000" indent="-228600">
              <a:spcBef>
                <a:spcPct val="25000"/>
              </a:spcBef>
              <a:buClr>
                <a:srgbClr val="003264"/>
              </a:buClr>
              <a:buSzPct val="100000"/>
              <a:buFont typeface="Arial" charset="0"/>
              <a:buChar char="•"/>
              <a:defRPr>
                <a:solidFill>
                  <a:schemeClr val="tx1"/>
                </a:solidFill>
                <a:latin typeface="Arial" charset="0"/>
                <a:ea typeface="MS PGothic" charset="-128"/>
              </a:defRPr>
            </a:lvl3pPr>
            <a:lvl4pPr marL="1600200" indent="-228600">
              <a:spcBef>
                <a:spcPct val="25000"/>
              </a:spcBef>
              <a:buClr>
                <a:srgbClr val="003264"/>
              </a:buClr>
              <a:buSzPct val="100000"/>
              <a:buFont typeface="Arial" charset="0"/>
              <a:buChar char="•"/>
              <a:defRPr>
                <a:solidFill>
                  <a:schemeClr val="tx1"/>
                </a:solidFill>
                <a:latin typeface="Arial" charset="0"/>
                <a:ea typeface="MS PGothic" charset="-128"/>
              </a:defRPr>
            </a:lvl4pPr>
            <a:lvl5pPr marL="2057400" indent="-228600">
              <a:spcBef>
                <a:spcPct val="15000"/>
              </a:spcBef>
              <a:buClr>
                <a:srgbClr val="003264"/>
              </a:buClr>
              <a:buSzPct val="100000"/>
              <a:buFont typeface="Arial" charset="0"/>
              <a:buChar char="•"/>
              <a:defRPr>
                <a:solidFill>
                  <a:schemeClr val="tx1"/>
                </a:solidFill>
                <a:latin typeface="Arial" charset="0"/>
                <a:ea typeface="MS PGothic" charset="-128"/>
              </a:defRPr>
            </a:lvl5pPr>
            <a:lvl6pPr marL="25146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6pPr>
            <a:lvl7pPr marL="29718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7pPr>
            <a:lvl8pPr marL="34290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8pPr>
            <a:lvl9pPr marL="38862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9pPr>
          </a:lstStyle>
          <a:p>
            <a:pPr eaLnBrk="1" hangingPunct="1">
              <a:spcBef>
                <a:spcPct val="0"/>
              </a:spcBef>
              <a:buClr>
                <a:schemeClr val="accent1"/>
              </a:buClr>
            </a:pPr>
            <a:endParaRPr lang="en-US" altLang="en-US"/>
          </a:p>
        </p:txBody>
      </p:sp>
      <p:sp>
        <p:nvSpPr>
          <p:cNvPr id="8" name="TextBox 7"/>
          <p:cNvSpPr txBox="1"/>
          <p:nvPr/>
        </p:nvSpPr>
        <p:spPr bwMode="gray">
          <a:xfrm>
            <a:off x="685800" y="4476750"/>
            <a:ext cx="114300" cy="246063"/>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2</a:t>
            </a:r>
          </a:p>
        </p:txBody>
      </p:sp>
      <p:sp>
        <p:nvSpPr>
          <p:cNvPr id="10" name="TextBox 9"/>
          <p:cNvSpPr txBox="1"/>
          <p:nvPr/>
        </p:nvSpPr>
        <p:spPr bwMode="gray">
          <a:xfrm>
            <a:off x="685800" y="4127500"/>
            <a:ext cx="114300" cy="246063"/>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3</a:t>
            </a:r>
          </a:p>
        </p:txBody>
      </p:sp>
      <p:sp>
        <p:nvSpPr>
          <p:cNvPr id="11" name="TextBox 10"/>
          <p:cNvSpPr txBox="1"/>
          <p:nvPr/>
        </p:nvSpPr>
        <p:spPr bwMode="gray">
          <a:xfrm>
            <a:off x="685800" y="3811588"/>
            <a:ext cx="114300" cy="246062"/>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4</a:t>
            </a:r>
          </a:p>
        </p:txBody>
      </p:sp>
      <p:sp>
        <p:nvSpPr>
          <p:cNvPr id="12" name="TextBox 11"/>
          <p:cNvSpPr txBox="1"/>
          <p:nvPr/>
        </p:nvSpPr>
        <p:spPr bwMode="gray">
          <a:xfrm>
            <a:off x="171450" y="5175250"/>
            <a:ext cx="2422525" cy="1524000"/>
          </a:xfrm>
          <a:prstGeom prst="rect">
            <a:avLst/>
          </a:prstGeom>
          <a:noFill/>
          <a:ln w="9525">
            <a:noFill/>
          </a:ln>
          <a:extLst/>
        </p:spPr>
        <p:txBody>
          <a:bodyPr wrap="none" lIns="0" tIns="0" rIns="0" bIns="0">
            <a:spAutoFit/>
          </a:bodyPr>
          <a:lstStyle/>
          <a:p>
            <a:pPr marL="228600" indent="-228600" algn="l" eaLnBrk="1" hangingPunct="1">
              <a:buSzPct val="100000"/>
              <a:buFont typeface="Wingdings" panose="05000000000000000000" pitchFamily="2" charset="2"/>
              <a:buNone/>
              <a:defRPr/>
            </a:pPr>
            <a:r>
              <a:rPr lang="en-US" sz="1100" b="1" dirty="0">
                <a:ea typeface="MS PGothic" panose="020B0600070205080204" pitchFamily="34" charset="-128"/>
              </a:rPr>
              <a:t>Reasons: </a:t>
            </a:r>
          </a:p>
          <a:p>
            <a:pPr marL="87313" indent="-87313" algn="l" eaLnBrk="1" hangingPunct="1">
              <a:buSzPct val="100000"/>
              <a:buFont typeface="+mj-lt"/>
              <a:buAutoNum type="arabicPeriod"/>
              <a:defRPr/>
            </a:pPr>
            <a:r>
              <a:rPr lang="en-US" sz="1100" dirty="0">
                <a:ea typeface="MS PGothic" panose="020B0600070205080204" pitchFamily="34" charset="-128"/>
              </a:rPr>
              <a:t> Cut Cost (Automate)</a:t>
            </a:r>
          </a:p>
          <a:p>
            <a:pPr marL="87313" indent="-87313" algn="l" eaLnBrk="1" hangingPunct="1">
              <a:buSzPct val="100000"/>
              <a:buFont typeface="+mj-lt"/>
              <a:buAutoNum type="arabicPeriod"/>
              <a:defRPr/>
            </a:pPr>
            <a:r>
              <a:rPr lang="en-US" sz="1100" dirty="0">
                <a:ea typeface="MS PGothic" panose="020B0600070205080204" pitchFamily="34" charset="-128"/>
              </a:rPr>
              <a:t> Operational Excellence (Automate)</a:t>
            </a:r>
          </a:p>
          <a:p>
            <a:pPr marL="87313" indent="-87313" algn="l" eaLnBrk="1" hangingPunct="1">
              <a:buSzPct val="100000"/>
              <a:buFont typeface="+mj-lt"/>
              <a:buAutoNum type="arabicPeriod"/>
              <a:defRPr/>
            </a:pPr>
            <a:r>
              <a:rPr lang="en-US" sz="1100" dirty="0">
                <a:ea typeface="MS PGothic" panose="020B0600070205080204" pitchFamily="34" charset="-128"/>
              </a:rPr>
              <a:t> Improve Business Support</a:t>
            </a:r>
          </a:p>
          <a:p>
            <a:pPr marL="87313" indent="-87313" algn="l" eaLnBrk="1" hangingPunct="1">
              <a:buSzPct val="100000"/>
              <a:buFont typeface="+mj-lt"/>
              <a:buAutoNum type="arabicPeriod"/>
              <a:defRPr/>
            </a:pPr>
            <a:r>
              <a:rPr lang="en-US" sz="1100" dirty="0">
                <a:ea typeface="MS PGothic" panose="020B0600070205080204" pitchFamily="34" charset="-128"/>
              </a:rPr>
              <a:t> Improve Business Agility</a:t>
            </a:r>
          </a:p>
          <a:p>
            <a:pPr marL="87313" indent="-87313" algn="l" eaLnBrk="1" hangingPunct="1">
              <a:buSzPct val="100000"/>
              <a:buFont typeface="+mj-lt"/>
              <a:buAutoNum type="arabicPeriod"/>
              <a:defRPr/>
            </a:pPr>
            <a:r>
              <a:rPr lang="en-US" sz="1100" dirty="0">
                <a:ea typeface="MS PGothic" panose="020B0600070205080204" pitchFamily="34" charset="-128"/>
              </a:rPr>
              <a:t> Improve Service Flow </a:t>
            </a:r>
          </a:p>
          <a:p>
            <a:pPr marL="87313" indent="-87313" algn="l" eaLnBrk="1" hangingPunct="1">
              <a:buSzPct val="100000"/>
              <a:buFont typeface="+mj-lt"/>
              <a:buAutoNum type="arabicPeriod"/>
              <a:defRPr/>
            </a:pPr>
            <a:r>
              <a:rPr lang="en-US" sz="1100" dirty="0">
                <a:ea typeface="MS PGothic" panose="020B0600070205080204" pitchFamily="34" charset="-128"/>
              </a:rPr>
              <a:t> Strengthen Flexibility</a:t>
            </a:r>
          </a:p>
          <a:p>
            <a:pPr marL="87313" indent="-87313" algn="l" eaLnBrk="1" hangingPunct="1">
              <a:buSzPct val="100000"/>
              <a:buFont typeface="+mj-lt"/>
              <a:buAutoNum type="arabicPeriod"/>
              <a:defRPr/>
            </a:pPr>
            <a:endParaRPr lang="en-US" sz="1100" dirty="0">
              <a:ea typeface="MS PGothic" panose="020B0600070205080204" pitchFamily="34" charset="-128"/>
            </a:endParaRPr>
          </a:p>
          <a:p>
            <a:pPr marL="228600" indent="-228600" algn="l" eaLnBrk="1" hangingPunct="1">
              <a:buSzPct val="100000"/>
              <a:buFont typeface="+mj-lt"/>
              <a:buAutoNum type="arabicPeriod"/>
              <a:defRPr/>
            </a:pPr>
            <a:endParaRPr lang="en-US" sz="1100" dirty="0">
              <a:ea typeface="MS PGothic" panose="020B0600070205080204" pitchFamily="34" charset="-128"/>
            </a:endParaRPr>
          </a:p>
        </p:txBody>
      </p:sp>
      <p:sp>
        <p:nvSpPr>
          <p:cNvPr id="14" name="Rectangle 13"/>
          <p:cNvSpPr/>
          <p:nvPr/>
        </p:nvSpPr>
        <p:spPr>
          <a:xfrm>
            <a:off x="3594100" y="5446713"/>
            <a:ext cx="5470525" cy="461665"/>
          </a:xfrm>
          <a:prstGeom prst="rect">
            <a:avLst/>
          </a:prstGeom>
          <a:solidFill>
            <a:schemeClr val="bg1"/>
          </a:solidFill>
        </p:spPr>
        <p:txBody>
          <a:bodyPr>
            <a:spAutoFit/>
          </a:bodyPr>
          <a:lstStyle/>
          <a:p>
            <a:pPr algn="r" eaLnBrk="1" hangingPunct="1">
              <a:buClr>
                <a:schemeClr val="accent1"/>
              </a:buClr>
              <a:buSzPct val="80000"/>
              <a:buFont typeface="Wingdings" panose="05000000000000000000" pitchFamily="2" charset="2"/>
              <a:buNone/>
              <a:defRPr/>
            </a:pPr>
            <a:r>
              <a:rPr lang="da-DK" sz="800" dirty="0" smtClean="0">
                <a:solidFill>
                  <a:schemeClr val="tx1">
                    <a:lumMod val="65000"/>
                    <a:lumOff val="35000"/>
                  </a:schemeClr>
                </a:solidFill>
                <a:ea typeface="MS PGothic" panose="020B0600070205080204" pitchFamily="34" charset="-128"/>
              </a:rPr>
              <a:t>Source: Global </a:t>
            </a:r>
            <a:r>
              <a:rPr lang="da-DK" sz="800" dirty="0" err="1" smtClean="0">
                <a:solidFill>
                  <a:schemeClr val="tx1">
                    <a:lumMod val="65000"/>
                    <a:lumOff val="35000"/>
                  </a:schemeClr>
                </a:solidFill>
                <a:ea typeface="MS PGothic" panose="020B0600070205080204" pitchFamily="34" charset="-128"/>
              </a:rPr>
              <a:t>University</a:t>
            </a:r>
            <a:r>
              <a:rPr lang="da-DK" sz="800" dirty="0" smtClean="0">
                <a:solidFill>
                  <a:schemeClr val="tx1">
                    <a:lumMod val="65000"/>
                    <a:lumOff val="35000"/>
                  </a:schemeClr>
                </a:solidFill>
                <a:ea typeface="MS PGothic" panose="020B0600070205080204" pitchFamily="34" charset="-128"/>
              </a:rPr>
              <a:t> Alliance (FMI: </a:t>
            </a:r>
            <a:r>
              <a:rPr lang="da-DK" sz="800" dirty="0" err="1" smtClean="0">
                <a:solidFill>
                  <a:schemeClr val="tx1">
                    <a:lumMod val="65000"/>
                    <a:lumOff val="35000"/>
                  </a:schemeClr>
                </a:solidFill>
                <a:ea typeface="MS PGothic" panose="020B0600070205080204" pitchFamily="34" charset="-128"/>
              </a:rPr>
              <a:t>www.globaluniversityalliance.net</a:t>
            </a:r>
            <a:r>
              <a:rPr lang="da-DK" sz="800" dirty="0" smtClean="0">
                <a:solidFill>
                  <a:schemeClr val="tx1">
                    <a:lumMod val="65000"/>
                    <a:lumOff val="35000"/>
                  </a:schemeClr>
                </a:solidFill>
                <a:ea typeface="MS PGothic" panose="020B0600070205080204" pitchFamily="34" charset="-128"/>
              </a:rPr>
              <a:t>/research-</a:t>
            </a:r>
            <a:r>
              <a:rPr lang="da-DK" sz="800" dirty="0" err="1" smtClean="0">
                <a:solidFill>
                  <a:schemeClr val="tx1">
                    <a:lumMod val="65000"/>
                    <a:lumOff val="35000"/>
                  </a:schemeClr>
                </a:solidFill>
                <a:ea typeface="MS PGothic" panose="020B0600070205080204" pitchFamily="34" charset="-128"/>
              </a:rPr>
              <a:t>areas</a:t>
            </a:r>
            <a:r>
              <a:rPr lang="da-DK" sz="800" dirty="0" smtClean="0">
                <a:solidFill>
                  <a:schemeClr val="tx1">
                    <a:lumMod val="65000"/>
                    <a:lumOff val="35000"/>
                  </a:schemeClr>
                </a:solidFill>
                <a:ea typeface="MS PGothic" panose="020B0600070205080204" pitchFamily="34" charset="-128"/>
              </a:rPr>
              <a:t>/business-architecture-research/)</a:t>
            </a:r>
            <a:endParaRPr lang="en-US" sz="800" dirty="0">
              <a:solidFill>
                <a:schemeClr val="tx1">
                  <a:lumMod val="65000"/>
                  <a:lumOff val="35000"/>
                </a:schemeClr>
              </a:solidFill>
              <a:ea typeface="MS PGothic" panose="020B0600070205080204" pitchFamily="34" charset="-128"/>
            </a:endParaRPr>
          </a:p>
          <a:p>
            <a:pPr algn="r" eaLnBrk="1" hangingPunct="1">
              <a:buClr>
                <a:schemeClr val="accent1"/>
              </a:buClr>
              <a:buSzPct val="80000"/>
              <a:buFont typeface="Wingdings" panose="05000000000000000000" pitchFamily="2" charset="2"/>
              <a:buNone/>
              <a:defRPr/>
            </a:pPr>
            <a:r>
              <a:rPr lang="en-US" sz="800" dirty="0">
                <a:solidFill>
                  <a:schemeClr val="tx1">
                    <a:lumMod val="65000"/>
                    <a:lumOff val="35000"/>
                  </a:schemeClr>
                </a:solidFill>
                <a:ea typeface="MS PGothic" panose="020B0600070205080204" pitchFamily="34" charset="-128"/>
              </a:rPr>
              <a:t>Business &amp; EA Research: 1765 CEOs and 2936 business leaders </a:t>
            </a:r>
            <a:r>
              <a:rPr lang="da-DK" sz="800" dirty="0">
                <a:solidFill>
                  <a:schemeClr val="tx1">
                    <a:lumMod val="65000"/>
                    <a:lumOff val="35000"/>
                  </a:schemeClr>
                </a:solidFill>
                <a:ea typeface="MS PGothic" panose="020B0600070205080204" pitchFamily="34" charset="-128"/>
              </a:rPr>
              <a:t>representing all major countries</a:t>
            </a:r>
            <a:endParaRPr lang="en-US" sz="800" dirty="0">
              <a:solidFill>
                <a:schemeClr val="tx1">
                  <a:lumMod val="65000"/>
                  <a:lumOff val="35000"/>
                </a:schemeClr>
              </a:solidFill>
              <a:ea typeface="MS PGothic" panose="020B0600070205080204" pitchFamily="34" charset="-128"/>
            </a:endParaRPr>
          </a:p>
        </p:txBody>
      </p:sp>
    </p:spTree>
    <p:extLst>
      <p:ext uri="{BB962C8B-B14F-4D97-AF65-F5344CB8AC3E}">
        <p14:creationId xmlns:p14="http://schemas.microsoft.com/office/powerpoint/2010/main" val="4250924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2"/>
          <p:cNvSpPr>
            <a:spLocks noGrp="1"/>
          </p:cNvSpPr>
          <p:nvPr>
            <p:ph type="title"/>
          </p:nvPr>
        </p:nvSpPr>
        <p:spPr>
          <a:xfrm>
            <a:off x="71438" y="79375"/>
            <a:ext cx="6896100" cy="841375"/>
          </a:xfrm>
        </p:spPr>
        <p:txBody>
          <a:bodyPr/>
          <a:lstStyle/>
          <a:p>
            <a:r>
              <a:rPr lang="da-DK" altLang="en-US">
                <a:ea typeface="MS PGothic" charset="-128"/>
              </a:rPr>
              <a:t>Rating of strategic importance</a:t>
            </a:r>
            <a:br>
              <a:rPr lang="da-DK" altLang="en-US">
                <a:ea typeface="MS PGothic" charset="-128"/>
              </a:rPr>
            </a:br>
            <a:r>
              <a:rPr lang="da-DK" altLang="en-US">
                <a:ea typeface="MS PGothic" charset="-128"/>
              </a:rPr>
              <a:t> Reasons of the rating?</a:t>
            </a:r>
          </a:p>
        </p:txBody>
      </p:sp>
      <p:pic>
        <p:nvPicPr>
          <p:cNvPr id="50179" name="Content Placeholder 3" descr="Benefits Chart - EA Current State 01-01.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5725" y="1927225"/>
            <a:ext cx="8963025" cy="3660775"/>
          </a:xfrm>
        </p:spPr>
      </p:pic>
      <p:sp>
        <p:nvSpPr>
          <p:cNvPr id="4" name="TextBox 3"/>
          <p:cNvSpPr txBox="1"/>
          <p:nvPr/>
        </p:nvSpPr>
        <p:spPr bwMode="gray">
          <a:xfrm>
            <a:off x="685800" y="4819650"/>
            <a:ext cx="114300" cy="246063"/>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1</a:t>
            </a:r>
          </a:p>
        </p:txBody>
      </p:sp>
      <p:sp>
        <p:nvSpPr>
          <p:cNvPr id="50181" name="Rectangle 3"/>
          <p:cNvSpPr>
            <a:spLocks noChangeArrowheads="1"/>
          </p:cNvSpPr>
          <p:nvPr/>
        </p:nvSpPr>
        <p:spPr bwMode="auto">
          <a:xfrm>
            <a:off x="3244850" y="3009900"/>
            <a:ext cx="5803900" cy="419100"/>
          </a:xfrm>
          <a:prstGeom prst="rect">
            <a:avLst/>
          </a:prstGeom>
          <a:solidFill>
            <a:schemeClr val="bg1"/>
          </a:solidFill>
          <a:ln w="19050">
            <a:solidFill>
              <a:schemeClr val="bg1"/>
            </a:solidFill>
            <a:round/>
            <a:headEnd/>
            <a:tailEnd/>
          </a:ln>
        </p:spPr>
        <p:txBody>
          <a:bodyPr wrap="none" lIns="90000" tIns="46800" rIns="90000" bIns="46800" anchor="ctr"/>
          <a:lstStyle>
            <a:lvl1pPr marL="244475" indent="-244475">
              <a:spcBef>
                <a:spcPct val="75000"/>
              </a:spcBef>
              <a:buClr>
                <a:schemeClr val="tx1"/>
              </a:buClr>
              <a:buSzPct val="80000"/>
              <a:buFont typeface="Wingdings" charset="2"/>
              <a:defRPr>
                <a:solidFill>
                  <a:schemeClr val="tx1"/>
                </a:solidFill>
                <a:latin typeface="Arial" charset="0"/>
                <a:ea typeface="MS PGothic" charset="-128"/>
              </a:defRPr>
            </a:lvl1pPr>
            <a:lvl2pPr marL="742950" indent="-285750">
              <a:spcBef>
                <a:spcPct val="25000"/>
              </a:spcBef>
              <a:buClr>
                <a:srgbClr val="003264"/>
              </a:buClr>
              <a:buSzPct val="100000"/>
              <a:buFont typeface="Arial" charset="0"/>
              <a:buChar char="•"/>
              <a:defRPr>
                <a:solidFill>
                  <a:schemeClr val="tx1"/>
                </a:solidFill>
                <a:latin typeface="Arial" charset="0"/>
                <a:ea typeface="MS PGothic" charset="-128"/>
              </a:defRPr>
            </a:lvl2pPr>
            <a:lvl3pPr marL="1143000" indent="-228600">
              <a:spcBef>
                <a:spcPct val="25000"/>
              </a:spcBef>
              <a:buClr>
                <a:srgbClr val="003264"/>
              </a:buClr>
              <a:buSzPct val="100000"/>
              <a:buFont typeface="Arial" charset="0"/>
              <a:buChar char="•"/>
              <a:defRPr>
                <a:solidFill>
                  <a:schemeClr val="tx1"/>
                </a:solidFill>
                <a:latin typeface="Arial" charset="0"/>
                <a:ea typeface="MS PGothic" charset="-128"/>
              </a:defRPr>
            </a:lvl3pPr>
            <a:lvl4pPr marL="1600200" indent="-228600">
              <a:spcBef>
                <a:spcPct val="25000"/>
              </a:spcBef>
              <a:buClr>
                <a:srgbClr val="003264"/>
              </a:buClr>
              <a:buSzPct val="100000"/>
              <a:buFont typeface="Arial" charset="0"/>
              <a:buChar char="•"/>
              <a:defRPr>
                <a:solidFill>
                  <a:schemeClr val="tx1"/>
                </a:solidFill>
                <a:latin typeface="Arial" charset="0"/>
                <a:ea typeface="MS PGothic" charset="-128"/>
              </a:defRPr>
            </a:lvl4pPr>
            <a:lvl5pPr marL="2057400" indent="-228600">
              <a:spcBef>
                <a:spcPct val="15000"/>
              </a:spcBef>
              <a:buClr>
                <a:srgbClr val="003264"/>
              </a:buClr>
              <a:buSzPct val="100000"/>
              <a:buFont typeface="Arial" charset="0"/>
              <a:buChar char="•"/>
              <a:defRPr>
                <a:solidFill>
                  <a:schemeClr val="tx1"/>
                </a:solidFill>
                <a:latin typeface="Arial" charset="0"/>
                <a:ea typeface="MS PGothic" charset="-128"/>
              </a:defRPr>
            </a:lvl5pPr>
            <a:lvl6pPr marL="25146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6pPr>
            <a:lvl7pPr marL="29718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7pPr>
            <a:lvl8pPr marL="34290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8pPr>
            <a:lvl9pPr marL="38862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9pPr>
          </a:lstStyle>
          <a:p>
            <a:pPr eaLnBrk="1" hangingPunct="1">
              <a:spcBef>
                <a:spcPct val="0"/>
              </a:spcBef>
              <a:buClr>
                <a:schemeClr val="accent1"/>
              </a:buClr>
            </a:pPr>
            <a:endParaRPr lang="en-US" altLang="en-US"/>
          </a:p>
        </p:txBody>
      </p:sp>
      <p:sp>
        <p:nvSpPr>
          <p:cNvPr id="50182" name="Rectangle 3"/>
          <p:cNvSpPr>
            <a:spLocks noChangeArrowheads="1"/>
          </p:cNvSpPr>
          <p:nvPr/>
        </p:nvSpPr>
        <p:spPr bwMode="auto">
          <a:xfrm>
            <a:off x="187325" y="3149600"/>
            <a:ext cx="2987675" cy="279400"/>
          </a:xfrm>
          <a:prstGeom prst="rect">
            <a:avLst/>
          </a:prstGeom>
          <a:solidFill>
            <a:schemeClr val="bg1"/>
          </a:solidFill>
          <a:ln w="19050">
            <a:solidFill>
              <a:schemeClr val="bg1"/>
            </a:solidFill>
            <a:round/>
            <a:headEnd/>
            <a:tailEnd/>
          </a:ln>
        </p:spPr>
        <p:txBody>
          <a:bodyPr wrap="none" lIns="90000" tIns="46800" rIns="90000" bIns="46800" anchor="ctr"/>
          <a:lstStyle>
            <a:lvl1pPr marL="244475" indent="-244475">
              <a:spcBef>
                <a:spcPct val="75000"/>
              </a:spcBef>
              <a:buClr>
                <a:schemeClr val="tx1"/>
              </a:buClr>
              <a:buSzPct val="80000"/>
              <a:buFont typeface="Wingdings" charset="2"/>
              <a:defRPr>
                <a:solidFill>
                  <a:schemeClr val="tx1"/>
                </a:solidFill>
                <a:latin typeface="Arial" charset="0"/>
                <a:ea typeface="MS PGothic" charset="-128"/>
              </a:defRPr>
            </a:lvl1pPr>
            <a:lvl2pPr marL="742950" indent="-285750">
              <a:spcBef>
                <a:spcPct val="25000"/>
              </a:spcBef>
              <a:buClr>
                <a:srgbClr val="003264"/>
              </a:buClr>
              <a:buSzPct val="100000"/>
              <a:buFont typeface="Arial" charset="0"/>
              <a:buChar char="•"/>
              <a:defRPr>
                <a:solidFill>
                  <a:schemeClr val="tx1"/>
                </a:solidFill>
                <a:latin typeface="Arial" charset="0"/>
                <a:ea typeface="MS PGothic" charset="-128"/>
              </a:defRPr>
            </a:lvl2pPr>
            <a:lvl3pPr marL="1143000" indent="-228600">
              <a:spcBef>
                <a:spcPct val="25000"/>
              </a:spcBef>
              <a:buClr>
                <a:srgbClr val="003264"/>
              </a:buClr>
              <a:buSzPct val="100000"/>
              <a:buFont typeface="Arial" charset="0"/>
              <a:buChar char="•"/>
              <a:defRPr>
                <a:solidFill>
                  <a:schemeClr val="tx1"/>
                </a:solidFill>
                <a:latin typeface="Arial" charset="0"/>
                <a:ea typeface="MS PGothic" charset="-128"/>
              </a:defRPr>
            </a:lvl3pPr>
            <a:lvl4pPr marL="1600200" indent="-228600">
              <a:spcBef>
                <a:spcPct val="25000"/>
              </a:spcBef>
              <a:buClr>
                <a:srgbClr val="003264"/>
              </a:buClr>
              <a:buSzPct val="100000"/>
              <a:buFont typeface="Arial" charset="0"/>
              <a:buChar char="•"/>
              <a:defRPr>
                <a:solidFill>
                  <a:schemeClr val="tx1"/>
                </a:solidFill>
                <a:latin typeface="Arial" charset="0"/>
                <a:ea typeface="MS PGothic" charset="-128"/>
              </a:defRPr>
            </a:lvl4pPr>
            <a:lvl5pPr marL="2057400" indent="-228600">
              <a:spcBef>
                <a:spcPct val="15000"/>
              </a:spcBef>
              <a:buClr>
                <a:srgbClr val="003264"/>
              </a:buClr>
              <a:buSzPct val="100000"/>
              <a:buFont typeface="Arial" charset="0"/>
              <a:buChar char="•"/>
              <a:defRPr>
                <a:solidFill>
                  <a:schemeClr val="tx1"/>
                </a:solidFill>
                <a:latin typeface="Arial" charset="0"/>
                <a:ea typeface="MS PGothic" charset="-128"/>
              </a:defRPr>
            </a:lvl5pPr>
            <a:lvl6pPr marL="25146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6pPr>
            <a:lvl7pPr marL="29718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7pPr>
            <a:lvl8pPr marL="34290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8pPr>
            <a:lvl9pPr marL="38862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9pPr>
          </a:lstStyle>
          <a:p>
            <a:pPr eaLnBrk="1" hangingPunct="1">
              <a:spcBef>
                <a:spcPct val="0"/>
              </a:spcBef>
              <a:buClr>
                <a:schemeClr val="accent1"/>
              </a:buClr>
            </a:pPr>
            <a:endParaRPr lang="en-US" altLang="en-US"/>
          </a:p>
        </p:txBody>
      </p:sp>
      <p:sp>
        <p:nvSpPr>
          <p:cNvPr id="8" name="TextBox 7"/>
          <p:cNvSpPr txBox="1"/>
          <p:nvPr/>
        </p:nvSpPr>
        <p:spPr bwMode="gray">
          <a:xfrm>
            <a:off x="685800" y="4476750"/>
            <a:ext cx="114300" cy="246063"/>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2</a:t>
            </a:r>
          </a:p>
        </p:txBody>
      </p:sp>
      <p:sp>
        <p:nvSpPr>
          <p:cNvPr id="10" name="TextBox 9"/>
          <p:cNvSpPr txBox="1"/>
          <p:nvPr/>
        </p:nvSpPr>
        <p:spPr bwMode="gray">
          <a:xfrm>
            <a:off x="685800" y="4127500"/>
            <a:ext cx="114300" cy="246063"/>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3</a:t>
            </a:r>
          </a:p>
        </p:txBody>
      </p:sp>
      <p:sp>
        <p:nvSpPr>
          <p:cNvPr id="11" name="TextBox 10"/>
          <p:cNvSpPr txBox="1"/>
          <p:nvPr/>
        </p:nvSpPr>
        <p:spPr bwMode="gray">
          <a:xfrm>
            <a:off x="685800" y="3811588"/>
            <a:ext cx="114300" cy="246062"/>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4</a:t>
            </a:r>
          </a:p>
        </p:txBody>
      </p:sp>
      <p:sp>
        <p:nvSpPr>
          <p:cNvPr id="12" name="TextBox 11"/>
          <p:cNvSpPr txBox="1"/>
          <p:nvPr/>
        </p:nvSpPr>
        <p:spPr bwMode="gray">
          <a:xfrm>
            <a:off x="685800" y="3498850"/>
            <a:ext cx="114300" cy="246063"/>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5</a:t>
            </a:r>
          </a:p>
        </p:txBody>
      </p:sp>
      <p:sp>
        <p:nvSpPr>
          <p:cNvPr id="14" name="Rectangle 13"/>
          <p:cNvSpPr/>
          <p:nvPr/>
        </p:nvSpPr>
        <p:spPr>
          <a:xfrm>
            <a:off x="3594100" y="5446713"/>
            <a:ext cx="5470525" cy="461665"/>
          </a:xfrm>
          <a:prstGeom prst="rect">
            <a:avLst/>
          </a:prstGeom>
          <a:solidFill>
            <a:schemeClr val="bg1"/>
          </a:solidFill>
        </p:spPr>
        <p:txBody>
          <a:bodyPr>
            <a:spAutoFit/>
          </a:bodyPr>
          <a:lstStyle/>
          <a:p>
            <a:pPr algn="r" eaLnBrk="1" hangingPunct="1">
              <a:buClr>
                <a:schemeClr val="accent1"/>
              </a:buClr>
              <a:buSzPct val="80000"/>
              <a:buFont typeface="Wingdings" panose="05000000000000000000" pitchFamily="2" charset="2"/>
              <a:buNone/>
              <a:defRPr/>
            </a:pPr>
            <a:r>
              <a:rPr lang="da-DK" sz="800" dirty="0" smtClean="0">
                <a:solidFill>
                  <a:schemeClr val="tx1">
                    <a:lumMod val="65000"/>
                    <a:lumOff val="35000"/>
                  </a:schemeClr>
                </a:solidFill>
                <a:ea typeface="MS PGothic" panose="020B0600070205080204" pitchFamily="34" charset="-128"/>
              </a:rPr>
              <a:t>Source: Global </a:t>
            </a:r>
            <a:r>
              <a:rPr lang="da-DK" sz="800" dirty="0" err="1" smtClean="0">
                <a:solidFill>
                  <a:schemeClr val="tx1">
                    <a:lumMod val="65000"/>
                    <a:lumOff val="35000"/>
                  </a:schemeClr>
                </a:solidFill>
                <a:ea typeface="MS PGothic" panose="020B0600070205080204" pitchFamily="34" charset="-128"/>
              </a:rPr>
              <a:t>University</a:t>
            </a:r>
            <a:r>
              <a:rPr lang="da-DK" sz="800" dirty="0" smtClean="0">
                <a:solidFill>
                  <a:schemeClr val="tx1">
                    <a:lumMod val="65000"/>
                    <a:lumOff val="35000"/>
                  </a:schemeClr>
                </a:solidFill>
                <a:ea typeface="MS PGothic" panose="020B0600070205080204" pitchFamily="34" charset="-128"/>
              </a:rPr>
              <a:t> Alliance (FMI: </a:t>
            </a:r>
            <a:r>
              <a:rPr lang="da-DK" sz="800" dirty="0" err="1" smtClean="0">
                <a:solidFill>
                  <a:schemeClr val="tx1">
                    <a:lumMod val="65000"/>
                    <a:lumOff val="35000"/>
                  </a:schemeClr>
                </a:solidFill>
                <a:ea typeface="MS PGothic" panose="020B0600070205080204" pitchFamily="34" charset="-128"/>
              </a:rPr>
              <a:t>www.globaluniversityalliance.net</a:t>
            </a:r>
            <a:r>
              <a:rPr lang="da-DK" sz="800" dirty="0" smtClean="0">
                <a:solidFill>
                  <a:schemeClr val="tx1">
                    <a:lumMod val="65000"/>
                    <a:lumOff val="35000"/>
                  </a:schemeClr>
                </a:solidFill>
                <a:ea typeface="MS PGothic" panose="020B0600070205080204" pitchFamily="34" charset="-128"/>
              </a:rPr>
              <a:t>/research-</a:t>
            </a:r>
            <a:r>
              <a:rPr lang="da-DK" sz="800" dirty="0" err="1" smtClean="0">
                <a:solidFill>
                  <a:schemeClr val="tx1">
                    <a:lumMod val="65000"/>
                    <a:lumOff val="35000"/>
                  </a:schemeClr>
                </a:solidFill>
                <a:ea typeface="MS PGothic" panose="020B0600070205080204" pitchFamily="34" charset="-128"/>
              </a:rPr>
              <a:t>areas</a:t>
            </a:r>
            <a:r>
              <a:rPr lang="da-DK" sz="800" dirty="0" smtClean="0">
                <a:solidFill>
                  <a:schemeClr val="tx1">
                    <a:lumMod val="65000"/>
                    <a:lumOff val="35000"/>
                  </a:schemeClr>
                </a:solidFill>
                <a:ea typeface="MS PGothic" panose="020B0600070205080204" pitchFamily="34" charset="-128"/>
              </a:rPr>
              <a:t>/business-architecture-research/)</a:t>
            </a:r>
            <a:endParaRPr lang="en-US" sz="800" dirty="0">
              <a:solidFill>
                <a:schemeClr val="tx1">
                  <a:lumMod val="65000"/>
                  <a:lumOff val="35000"/>
                </a:schemeClr>
              </a:solidFill>
              <a:ea typeface="MS PGothic" panose="020B0600070205080204" pitchFamily="34" charset="-128"/>
            </a:endParaRPr>
          </a:p>
          <a:p>
            <a:pPr algn="r" eaLnBrk="1" hangingPunct="1">
              <a:buClr>
                <a:schemeClr val="accent1"/>
              </a:buClr>
              <a:buSzPct val="80000"/>
              <a:buFont typeface="Wingdings" panose="05000000000000000000" pitchFamily="2" charset="2"/>
              <a:buNone/>
              <a:defRPr/>
            </a:pPr>
            <a:r>
              <a:rPr lang="en-US" sz="800" dirty="0">
                <a:solidFill>
                  <a:schemeClr val="tx1">
                    <a:lumMod val="65000"/>
                    <a:lumOff val="35000"/>
                  </a:schemeClr>
                </a:solidFill>
                <a:ea typeface="MS PGothic" panose="020B0600070205080204" pitchFamily="34" charset="-128"/>
              </a:rPr>
              <a:t>Business &amp; EA Research: 1765 CEOs and 2936 business leaders </a:t>
            </a:r>
            <a:r>
              <a:rPr lang="da-DK" sz="800" dirty="0">
                <a:solidFill>
                  <a:schemeClr val="tx1">
                    <a:lumMod val="65000"/>
                    <a:lumOff val="35000"/>
                  </a:schemeClr>
                </a:solidFill>
                <a:ea typeface="MS PGothic" panose="020B0600070205080204" pitchFamily="34" charset="-128"/>
              </a:rPr>
              <a:t>representing all major countries</a:t>
            </a:r>
            <a:endParaRPr lang="en-US" sz="800" dirty="0">
              <a:solidFill>
                <a:schemeClr val="tx1">
                  <a:lumMod val="65000"/>
                  <a:lumOff val="35000"/>
                </a:schemeClr>
              </a:solidFill>
              <a:ea typeface="MS PGothic" panose="020B0600070205080204" pitchFamily="34" charset="-128"/>
            </a:endParaRPr>
          </a:p>
        </p:txBody>
      </p:sp>
    </p:spTree>
    <p:extLst>
      <p:ext uri="{BB962C8B-B14F-4D97-AF65-F5344CB8AC3E}">
        <p14:creationId xmlns:p14="http://schemas.microsoft.com/office/powerpoint/2010/main" val="19982812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Business Architecture Agenda</a:t>
            </a:r>
            <a:endParaRPr lang="da-DK" dirty="0"/>
          </a:p>
        </p:txBody>
      </p:sp>
      <p:sp>
        <p:nvSpPr>
          <p:cNvPr id="3" name="Content Placeholder 2"/>
          <p:cNvSpPr>
            <a:spLocks noGrp="1"/>
          </p:cNvSpPr>
          <p:nvPr>
            <p:ph idx="1"/>
          </p:nvPr>
        </p:nvSpPr>
        <p:spPr>
          <a:xfrm>
            <a:off x="417443" y="1091184"/>
            <a:ext cx="8567531" cy="5433441"/>
          </a:xfrm>
        </p:spPr>
        <p:txBody>
          <a:bodyPr anchor="ctr">
            <a:normAutofit/>
          </a:bodyPr>
          <a:lstStyle/>
          <a:p>
            <a:pPr marL="179387"/>
            <a:r>
              <a:rPr lang="da-DK" sz="2800" b="1" dirty="0" smtClean="0">
                <a:solidFill>
                  <a:schemeClr val="tx1"/>
                </a:solidFill>
              </a:rPr>
              <a:t>Business Architecture research</a:t>
            </a:r>
            <a:endParaRPr lang="da-DK" sz="2800" b="1" dirty="0">
              <a:solidFill>
                <a:schemeClr val="tx1"/>
              </a:solidFill>
            </a:endParaRPr>
          </a:p>
          <a:p>
            <a:pPr marL="522287" indent="-342900">
              <a:buFont typeface="Wingdings" panose="05000000000000000000" pitchFamily="2" charset="2"/>
              <a:buChar char="Ø"/>
            </a:pPr>
            <a:r>
              <a:rPr lang="en-US" sz="2800" dirty="0">
                <a:solidFill>
                  <a:srgbClr val="FF0000"/>
                </a:solidFill>
              </a:rPr>
              <a:t>Business Architecture Research </a:t>
            </a:r>
            <a:r>
              <a:rPr lang="en-US" sz="2800" dirty="0" smtClean="0">
                <a:solidFill>
                  <a:srgbClr val="FF0000"/>
                </a:solidFill>
              </a:rPr>
              <a:t>Focus</a:t>
            </a:r>
          </a:p>
          <a:p>
            <a:pPr marL="522287" indent="-342900">
              <a:buFont typeface="Wingdings" panose="05000000000000000000" pitchFamily="2" charset="2"/>
              <a:buChar char="Ø"/>
            </a:pPr>
            <a:r>
              <a:rPr lang="en-US" sz="2800" dirty="0">
                <a:solidFill>
                  <a:schemeClr val="tx1"/>
                </a:solidFill>
              </a:rPr>
              <a:t>Business Architecture </a:t>
            </a:r>
            <a:r>
              <a:rPr lang="en-US" sz="2800" dirty="0" smtClean="0">
                <a:solidFill>
                  <a:schemeClr val="tx1"/>
                </a:solidFill>
              </a:rPr>
              <a:t>Research Considerations</a:t>
            </a:r>
          </a:p>
          <a:p>
            <a:pPr marL="522287" indent="-342900">
              <a:buFont typeface="Wingdings" panose="05000000000000000000" pitchFamily="2" charset="2"/>
              <a:buChar char="Ø"/>
            </a:pPr>
            <a:r>
              <a:rPr lang="en-US" sz="2800" dirty="0" smtClean="0">
                <a:solidFill>
                  <a:schemeClr val="tx1"/>
                </a:solidFill>
                <a:ea typeface="MS PGothic" panose="020B0600070205080204" pitchFamily="34" charset="-128"/>
              </a:rPr>
              <a:t>Business </a:t>
            </a:r>
            <a:r>
              <a:rPr lang="en-US" sz="2800" dirty="0">
                <a:solidFill>
                  <a:schemeClr val="tx1"/>
                </a:solidFill>
                <a:ea typeface="MS PGothic" panose="020B0600070205080204" pitchFamily="34" charset="-128"/>
              </a:rPr>
              <a:t>&amp; EA Research: 1765 CEOs and 2936 business leaders </a:t>
            </a:r>
            <a:r>
              <a:rPr lang="da-DK" sz="2800" dirty="0" err="1">
                <a:solidFill>
                  <a:schemeClr val="tx1"/>
                </a:solidFill>
                <a:ea typeface="MS PGothic" panose="020B0600070205080204" pitchFamily="34" charset="-128"/>
              </a:rPr>
              <a:t>representing</a:t>
            </a:r>
            <a:r>
              <a:rPr lang="da-DK" sz="2800" dirty="0">
                <a:solidFill>
                  <a:schemeClr val="tx1"/>
                </a:solidFill>
                <a:ea typeface="MS PGothic" panose="020B0600070205080204" pitchFamily="34" charset="-128"/>
              </a:rPr>
              <a:t> all major </a:t>
            </a:r>
            <a:r>
              <a:rPr lang="da-DK" sz="2800" dirty="0" err="1" smtClean="0">
                <a:solidFill>
                  <a:schemeClr val="tx1"/>
                </a:solidFill>
                <a:ea typeface="MS PGothic" panose="020B0600070205080204" pitchFamily="34" charset="-128"/>
              </a:rPr>
              <a:t>countries</a:t>
            </a:r>
            <a:r>
              <a:rPr lang="da-DK" sz="2800" dirty="0" smtClean="0">
                <a:solidFill>
                  <a:schemeClr val="tx1"/>
                </a:solidFill>
                <a:ea typeface="MS PGothic" panose="020B0600070205080204" pitchFamily="34" charset="-128"/>
              </a:rPr>
              <a:t> on: </a:t>
            </a:r>
            <a:r>
              <a:rPr lang="da-DK" altLang="en-US" sz="2800" dirty="0" err="1" smtClean="0">
                <a:solidFill>
                  <a:schemeClr val="tx1"/>
                </a:solidFill>
                <a:ea typeface="MS PGothic" charset="-128"/>
              </a:rPr>
              <a:t>What</a:t>
            </a:r>
            <a:r>
              <a:rPr lang="da-DK" altLang="en-US" sz="2800" dirty="0" smtClean="0">
                <a:solidFill>
                  <a:schemeClr val="tx1"/>
                </a:solidFill>
                <a:ea typeface="MS PGothic" charset="-128"/>
              </a:rPr>
              <a:t> </a:t>
            </a:r>
            <a:r>
              <a:rPr lang="da-DK" altLang="en-US" sz="2800" dirty="0">
                <a:solidFill>
                  <a:schemeClr val="tx1"/>
                </a:solidFill>
                <a:ea typeface="MS PGothic" charset="-128"/>
              </a:rPr>
              <a:t>is the </a:t>
            </a:r>
            <a:r>
              <a:rPr lang="da-DK" altLang="en-US" sz="2800" dirty="0" err="1">
                <a:solidFill>
                  <a:schemeClr val="tx1"/>
                </a:solidFill>
                <a:ea typeface="MS PGothic" charset="-128"/>
              </a:rPr>
              <a:t>current</a:t>
            </a:r>
            <a:r>
              <a:rPr lang="da-DK" altLang="en-US" sz="2800" dirty="0">
                <a:solidFill>
                  <a:schemeClr val="tx1"/>
                </a:solidFill>
                <a:ea typeface="MS PGothic" charset="-128"/>
              </a:rPr>
              <a:t> </a:t>
            </a:r>
            <a:r>
              <a:rPr lang="da-DK" altLang="en-US" sz="2800" dirty="0" err="1">
                <a:solidFill>
                  <a:schemeClr val="tx1"/>
                </a:solidFill>
                <a:ea typeface="MS PGothic" charset="-128"/>
              </a:rPr>
              <a:t>state</a:t>
            </a:r>
            <a:r>
              <a:rPr lang="da-DK" altLang="en-US" sz="2800" dirty="0">
                <a:solidFill>
                  <a:schemeClr val="tx1"/>
                </a:solidFill>
                <a:ea typeface="MS PGothic" charset="-128"/>
              </a:rPr>
              <a:t> of </a:t>
            </a:r>
            <a:r>
              <a:rPr lang="da-DK" altLang="en-US" sz="2800" dirty="0" smtClean="0">
                <a:solidFill>
                  <a:schemeClr val="tx1"/>
                </a:solidFill>
                <a:ea typeface="MS PGothic" charset="-128"/>
              </a:rPr>
              <a:t>the EA </a:t>
            </a:r>
            <a:r>
              <a:rPr lang="da-DK" altLang="en-US" sz="2800" dirty="0">
                <a:solidFill>
                  <a:schemeClr val="tx1"/>
                </a:solidFill>
                <a:ea typeface="MS PGothic" charset="-128"/>
              </a:rPr>
              <a:t>program</a:t>
            </a:r>
            <a:r>
              <a:rPr lang="da-DK" altLang="en-US" sz="2800" dirty="0" smtClean="0">
                <a:solidFill>
                  <a:schemeClr val="tx1"/>
                </a:solidFill>
                <a:ea typeface="MS PGothic" charset="-128"/>
              </a:rPr>
              <a:t>?</a:t>
            </a:r>
          </a:p>
          <a:p>
            <a:pPr marL="522287" indent="-342900">
              <a:buFont typeface="Wingdings" panose="05000000000000000000" pitchFamily="2" charset="2"/>
              <a:buChar char="Ø"/>
            </a:pPr>
            <a:r>
              <a:rPr lang="en-US" altLang="en-US" sz="2800" dirty="0">
                <a:solidFill>
                  <a:schemeClr val="tx1"/>
                </a:solidFill>
                <a:ea typeface="MS PGothic" charset="-128"/>
              </a:rPr>
              <a:t>Lessons Learned </a:t>
            </a:r>
            <a:r>
              <a:rPr lang="en-US" altLang="en-US" sz="2800" dirty="0" smtClean="0">
                <a:solidFill>
                  <a:schemeClr val="tx1"/>
                </a:solidFill>
                <a:ea typeface="MS PGothic" charset="-128"/>
              </a:rPr>
              <a:t>Summery</a:t>
            </a:r>
          </a:p>
          <a:p>
            <a:pPr marL="522287" indent="-342900">
              <a:buFont typeface="Wingdings" panose="05000000000000000000" pitchFamily="2" charset="2"/>
              <a:buChar char="Ø"/>
            </a:pPr>
            <a:r>
              <a:rPr lang="da-DK" altLang="en-US" sz="2800" dirty="0" smtClean="0">
                <a:solidFill>
                  <a:schemeClr val="tx1"/>
                </a:solidFill>
                <a:ea typeface="MS PGothic" charset="-128"/>
              </a:rPr>
              <a:t>Research </a:t>
            </a:r>
            <a:r>
              <a:rPr lang="da-DK" altLang="en-US" sz="2800" dirty="0" err="1">
                <a:solidFill>
                  <a:schemeClr val="tx1"/>
                </a:solidFill>
                <a:ea typeface="MS PGothic" charset="-128"/>
              </a:rPr>
              <a:t>Finding</a:t>
            </a:r>
            <a:r>
              <a:rPr lang="da-DK" altLang="en-US" sz="2800" dirty="0">
                <a:solidFill>
                  <a:schemeClr val="tx1"/>
                </a:solidFill>
                <a:ea typeface="MS PGothic" charset="-128"/>
              </a:rPr>
              <a:t> - Putting it all </a:t>
            </a:r>
            <a:r>
              <a:rPr lang="da-DK" altLang="en-US" sz="2800" dirty="0" err="1" smtClean="0">
                <a:solidFill>
                  <a:schemeClr val="tx1"/>
                </a:solidFill>
                <a:ea typeface="MS PGothic" charset="-128"/>
              </a:rPr>
              <a:t>together</a:t>
            </a:r>
            <a:endParaRPr lang="en-US" sz="2800" dirty="0" smtClean="0">
              <a:solidFill>
                <a:schemeClr val="tx1"/>
              </a:solidFill>
            </a:endParaRPr>
          </a:p>
        </p:txBody>
      </p:sp>
    </p:spTree>
    <p:extLst>
      <p:ext uri="{BB962C8B-B14F-4D97-AF65-F5344CB8AC3E}">
        <p14:creationId xmlns:p14="http://schemas.microsoft.com/office/powerpoint/2010/main" val="2958963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2"/>
          <p:cNvSpPr>
            <a:spLocks noGrp="1"/>
          </p:cNvSpPr>
          <p:nvPr>
            <p:ph type="title"/>
          </p:nvPr>
        </p:nvSpPr>
        <p:spPr>
          <a:xfrm>
            <a:off x="71438" y="79375"/>
            <a:ext cx="6896100" cy="841375"/>
          </a:xfrm>
        </p:spPr>
        <p:txBody>
          <a:bodyPr/>
          <a:lstStyle/>
          <a:p>
            <a:r>
              <a:rPr lang="da-DK" altLang="en-US">
                <a:ea typeface="MS PGothic" charset="-128"/>
              </a:rPr>
              <a:t>Rating of strategic importance</a:t>
            </a:r>
            <a:br>
              <a:rPr lang="da-DK" altLang="en-US">
                <a:ea typeface="MS PGothic" charset="-128"/>
              </a:rPr>
            </a:br>
            <a:r>
              <a:rPr lang="da-DK" altLang="en-US">
                <a:ea typeface="MS PGothic" charset="-128"/>
              </a:rPr>
              <a:t>Reasons of the rating?</a:t>
            </a:r>
          </a:p>
        </p:txBody>
      </p:sp>
      <p:pic>
        <p:nvPicPr>
          <p:cNvPr id="51203" name="Content Placeholder 3" descr="Benefits Chart - EA Current State 01-01.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5725" y="1927225"/>
            <a:ext cx="8963025" cy="3660775"/>
          </a:xfrm>
        </p:spPr>
      </p:pic>
      <p:sp>
        <p:nvSpPr>
          <p:cNvPr id="4" name="TextBox 3"/>
          <p:cNvSpPr txBox="1"/>
          <p:nvPr/>
        </p:nvSpPr>
        <p:spPr bwMode="gray">
          <a:xfrm>
            <a:off x="685800" y="4819650"/>
            <a:ext cx="114300" cy="246063"/>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1</a:t>
            </a:r>
          </a:p>
        </p:txBody>
      </p:sp>
      <p:sp>
        <p:nvSpPr>
          <p:cNvPr id="51205" name="Rectangle 3"/>
          <p:cNvSpPr>
            <a:spLocks noChangeArrowheads="1"/>
          </p:cNvSpPr>
          <p:nvPr/>
        </p:nvSpPr>
        <p:spPr bwMode="auto">
          <a:xfrm>
            <a:off x="3244850" y="3009900"/>
            <a:ext cx="5803900" cy="419100"/>
          </a:xfrm>
          <a:prstGeom prst="rect">
            <a:avLst/>
          </a:prstGeom>
          <a:solidFill>
            <a:schemeClr val="bg1"/>
          </a:solidFill>
          <a:ln w="19050">
            <a:solidFill>
              <a:schemeClr val="bg1"/>
            </a:solidFill>
            <a:round/>
            <a:headEnd/>
            <a:tailEnd/>
          </a:ln>
        </p:spPr>
        <p:txBody>
          <a:bodyPr wrap="none" lIns="90000" tIns="46800" rIns="90000" bIns="46800" anchor="ctr"/>
          <a:lstStyle>
            <a:lvl1pPr marL="244475" indent="-244475">
              <a:spcBef>
                <a:spcPct val="75000"/>
              </a:spcBef>
              <a:buClr>
                <a:schemeClr val="tx1"/>
              </a:buClr>
              <a:buSzPct val="80000"/>
              <a:buFont typeface="Wingdings" charset="2"/>
              <a:defRPr>
                <a:solidFill>
                  <a:schemeClr val="tx1"/>
                </a:solidFill>
                <a:latin typeface="Arial" charset="0"/>
                <a:ea typeface="MS PGothic" charset="-128"/>
              </a:defRPr>
            </a:lvl1pPr>
            <a:lvl2pPr marL="742950" indent="-285750">
              <a:spcBef>
                <a:spcPct val="25000"/>
              </a:spcBef>
              <a:buClr>
                <a:srgbClr val="003264"/>
              </a:buClr>
              <a:buSzPct val="100000"/>
              <a:buFont typeface="Arial" charset="0"/>
              <a:buChar char="•"/>
              <a:defRPr>
                <a:solidFill>
                  <a:schemeClr val="tx1"/>
                </a:solidFill>
                <a:latin typeface="Arial" charset="0"/>
                <a:ea typeface="MS PGothic" charset="-128"/>
              </a:defRPr>
            </a:lvl2pPr>
            <a:lvl3pPr marL="1143000" indent="-228600">
              <a:spcBef>
                <a:spcPct val="25000"/>
              </a:spcBef>
              <a:buClr>
                <a:srgbClr val="003264"/>
              </a:buClr>
              <a:buSzPct val="100000"/>
              <a:buFont typeface="Arial" charset="0"/>
              <a:buChar char="•"/>
              <a:defRPr>
                <a:solidFill>
                  <a:schemeClr val="tx1"/>
                </a:solidFill>
                <a:latin typeface="Arial" charset="0"/>
                <a:ea typeface="MS PGothic" charset="-128"/>
              </a:defRPr>
            </a:lvl3pPr>
            <a:lvl4pPr marL="1600200" indent="-228600">
              <a:spcBef>
                <a:spcPct val="25000"/>
              </a:spcBef>
              <a:buClr>
                <a:srgbClr val="003264"/>
              </a:buClr>
              <a:buSzPct val="100000"/>
              <a:buFont typeface="Arial" charset="0"/>
              <a:buChar char="•"/>
              <a:defRPr>
                <a:solidFill>
                  <a:schemeClr val="tx1"/>
                </a:solidFill>
                <a:latin typeface="Arial" charset="0"/>
                <a:ea typeface="MS PGothic" charset="-128"/>
              </a:defRPr>
            </a:lvl4pPr>
            <a:lvl5pPr marL="2057400" indent="-228600">
              <a:spcBef>
                <a:spcPct val="15000"/>
              </a:spcBef>
              <a:buClr>
                <a:srgbClr val="003264"/>
              </a:buClr>
              <a:buSzPct val="100000"/>
              <a:buFont typeface="Arial" charset="0"/>
              <a:buChar char="•"/>
              <a:defRPr>
                <a:solidFill>
                  <a:schemeClr val="tx1"/>
                </a:solidFill>
                <a:latin typeface="Arial" charset="0"/>
                <a:ea typeface="MS PGothic" charset="-128"/>
              </a:defRPr>
            </a:lvl5pPr>
            <a:lvl6pPr marL="25146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6pPr>
            <a:lvl7pPr marL="29718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7pPr>
            <a:lvl8pPr marL="34290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8pPr>
            <a:lvl9pPr marL="38862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9pPr>
          </a:lstStyle>
          <a:p>
            <a:pPr eaLnBrk="1" hangingPunct="1">
              <a:spcBef>
                <a:spcPct val="0"/>
              </a:spcBef>
              <a:buClr>
                <a:schemeClr val="accent1"/>
              </a:buClr>
            </a:pPr>
            <a:endParaRPr lang="en-US" altLang="en-US"/>
          </a:p>
        </p:txBody>
      </p:sp>
      <p:sp>
        <p:nvSpPr>
          <p:cNvPr id="51206" name="Rectangle 3"/>
          <p:cNvSpPr>
            <a:spLocks noChangeArrowheads="1"/>
          </p:cNvSpPr>
          <p:nvPr/>
        </p:nvSpPr>
        <p:spPr bwMode="auto">
          <a:xfrm>
            <a:off x="187325" y="3149600"/>
            <a:ext cx="2987675" cy="279400"/>
          </a:xfrm>
          <a:prstGeom prst="rect">
            <a:avLst/>
          </a:prstGeom>
          <a:solidFill>
            <a:schemeClr val="bg1"/>
          </a:solidFill>
          <a:ln w="19050">
            <a:solidFill>
              <a:schemeClr val="bg1"/>
            </a:solidFill>
            <a:round/>
            <a:headEnd/>
            <a:tailEnd/>
          </a:ln>
        </p:spPr>
        <p:txBody>
          <a:bodyPr wrap="none" lIns="90000" tIns="46800" rIns="90000" bIns="46800" anchor="ctr"/>
          <a:lstStyle>
            <a:lvl1pPr marL="244475" indent="-244475">
              <a:spcBef>
                <a:spcPct val="75000"/>
              </a:spcBef>
              <a:buClr>
                <a:schemeClr val="tx1"/>
              </a:buClr>
              <a:buSzPct val="80000"/>
              <a:buFont typeface="Wingdings" charset="2"/>
              <a:defRPr>
                <a:solidFill>
                  <a:schemeClr val="tx1"/>
                </a:solidFill>
                <a:latin typeface="Arial" charset="0"/>
                <a:ea typeface="MS PGothic" charset="-128"/>
              </a:defRPr>
            </a:lvl1pPr>
            <a:lvl2pPr marL="742950" indent="-285750">
              <a:spcBef>
                <a:spcPct val="25000"/>
              </a:spcBef>
              <a:buClr>
                <a:srgbClr val="003264"/>
              </a:buClr>
              <a:buSzPct val="100000"/>
              <a:buFont typeface="Arial" charset="0"/>
              <a:buChar char="•"/>
              <a:defRPr>
                <a:solidFill>
                  <a:schemeClr val="tx1"/>
                </a:solidFill>
                <a:latin typeface="Arial" charset="0"/>
                <a:ea typeface="MS PGothic" charset="-128"/>
              </a:defRPr>
            </a:lvl2pPr>
            <a:lvl3pPr marL="1143000" indent="-228600">
              <a:spcBef>
                <a:spcPct val="25000"/>
              </a:spcBef>
              <a:buClr>
                <a:srgbClr val="003264"/>
              </a:buClr>
              <a:buSzPct val="100000"/>
              <a:buFont typeface="Arial" charset="0"/>
              <a:buChar char="•"/>
              <a:defRPr>
                <a:solidFill>
                  <a:schemeClr val="tx1"/>
                </a:solidFill>
                <a:latin typeface="Arial" charset="0"/>
                <a:ea typeface="MS PGothic" charset="-128"/>
              </a:defRPr>
            </a:lvl3pPr>
            <a:lvl4pPr marL="1600200" indent="-228600">
              <a:spcBef>
                <a:spcPct val="25000"/>
              </a:spcBef>
              <a:buClr>
                <a:srgbClr val="003264"/>
              </a:buClr>
              <a:buSzPct val="100000"/>
              <a:buFont typeface="Arial" charset="0"/>
              <a:buChar char="•"/>
              <a:defRPr>
                <a:solidFill>
                  <a:schemeClr val="tx1"/>
                </a:solidFill>
                <a:latin typeface="Arial" charset="0"/>
                <a:ea typeface="MS PGothic" charset="-128"/>
              </a:defRPr>
            </a:lvl4pPr>
            <a:lvl5pPr marL="2057400" indent="-228600">
              <a:spcBef>
                <a:spcPct val="15000"/>
              </a:spcBef>
              <a:buClr>
                <a:srgbClr val="003264"/>
              </a:buClr>
              <a:buSzPct val="100000"/>
              <a:buFont typeface="Arial" charset="0"/>
              <a:buChar char="•"/>
              <a:defRPr>
                <a:solidFill>
                  <a:schemeClr val="tx1"/>
                </a:solidFill>
                <a:latin typeface="Arial" charset="0"/>
                <a:ea typeface="MS PGothic" charset="-128"/>
              </a:defRPr>
            </a:lvl5pPr>
            <a:lvl6pPr marL="25146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6pPr>
            <a:lvl7pPr marL="29718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7pPr>
            <a:lvl8pPr marL="34290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8pPr>
            <a:lvl9pPr marL="38862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9pPr>
          </a:lstStyle>
          <a:p>
            <a:pPr eaLnBrk="1" hangingPunct="1">
              <a:spcBef>
                <a:spcPct val="0"/>
              </a:spcBef>
              <a:buClr>
                <a:schemeClr val="accent1"/>
              </a:buClr>
            </a:pPr>
            <a:endParaRPr lang="en-US" altLang="en-US"/>
          </a:p>
        </p:txBody>
      </p:sp>
      <p:sp>
        <p:nvSpPr>
          <p:cNvPr id="8" name="TextBox 7"/>
          <p:cNvSpPr txBox="1"/>
          <p:nvPr/>
        </p:nvSpPr>
        <p:spPr bwMode="gray">
          <a:xfrm>
            <a:off x="685800" y="4476750"/>
            <a:ext cx="114300" cy="246063"/>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2</a:t>
            </a:r>
          </a:p>
        </p:txBody>
      </p:sp>
      <p:sp>
        <p:nvSpPr>
          <p:cNvPr id="10" name="TextBox 9"/>
          <p:cNvSpPr txBox="1"/>
          <p:nvPr/>
        </p:nvSpPr>
        <p:spPr bwMode="gray">
          <a:xfrm>
            <a:off x="685800" y="4127500"/>
            <a:ext cx="114300" cy="246063"/>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3</a:t>
            </a:r>
          </a:p>
        </p:txBody>
      </p:sp>
      <p:sp>
        <p:nvSpPr>
          <p:cNvPr id="11" name="TextBox 10"/>
          <p:cNvSpPr txBox="1"/>
          <p:nvPr/>
        </p:nvSpPr>
        <p:spPr bwMode="gray">
          <a:xfrm>
            <a:off x="685800" y="3811588"/>
            <a:ext cx="114300" cy="246062"/>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4</a:t>
            </a:r>
          </a:p>
        </p:txBody>
      </p:sp>
      <p:sp>
        <p:nvSpPr>
          <p:cNvPr id="12" name="TextBox 11"/>
          <p:cNvSpPr txBox="1"/>
          <p:nvPr/>
        </p:nvSpPr>
        <p:spPr bwMode="gray">
          <a:xfrm>
            <a:off x="685800" y="3498850"/>
            <a:ext cx="114300" cy="246063"/>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5</a:t>
            </a:r>
          </a:p>
        </p:txBody>
      </p:sp>
      <p:sp>
        <p:nvSpPr>
          <p:cNvPr id="13" name="TextBox 12"/>
          <p:cNvSpPr txBox="1"/>
          <p:nvPr/>
        </p:nvSpPr>
        <p:spPr bwMode="gray">
          <a:xfrm>
            <a:off x="171450" y="5175250"/>
            <a:ext cx="1838325" cy="1354138"/>
          </a:xfrm>
          <a:prstGeom prst="rect">
            <a:avLst/>
          </a:prstGeom>
          <a:noFill/>
          <a:ln w="9525">
            <a:noFill/>
          </a:ln>
          <a:extLst/>
        </p:spPr>
        <p:txBody>
          <a:bodyPr wrap="none" lIns="0" tIns="0" rIns="0" bIns="0">
            <a:spAutoFit/>
          </a:bodyPr>
          <a:lstStyle/>
          <a:p>
            <a:pPr marL="228600" indent="-228600" algn="l" eaLnBrk="1" hangingPunct="1">
              <a:buSzPct val="100000"/>
              <a:buFont typeface="Wingdings" panose="05000000000000000000" pitchFamily="2" charset="2"/>
              <a:buNone/>
              <a:defRPr/>
            </a:pPr>
            <a:r>
              <a:rPr lang="en-US" sz="1100" b="1" dirty="0">
                <a:ea typeface="MS PGothic" panose="020B0600070205080204" pitchFamily="34" charset="-128"/>
              </a:rPr>
              <a:t>Reasons: </a:t>
            </a:r>
          </a:p>
          <a:p>
            <a:pPr marL="87313" indent="-87313" algn="l" eaLnBrk="1" hangingPunct="1">
              <a:buSzPct val="100000"/>
              <a:buFont typeface="+mj-lt"/>
              <a:buAutoNum type="arabicPeriod"/>
              <a:defRPr/>
            </a:pPr>
            <a:r>
              <a:rPr lang="en-US" sz="1100" dirty="0">
                <a:ea typeface="MS PGothic" panose="020B0600070205080204" pitchFamily="34" charset="-128"/>
              </a:rPr>
              <a:t> Compliance (Automate)</a:t>
            </a:r>
          </a:p>
          <a:p>
            <a:pPr marL="87313" indent="-87313" algn="l" eaLnBrk="1" hangingPunct="1">
              <a:buSzPct val="100000"/>
              <a:buFont typeface="+mj-lt"/>
              <a:buAutoNum type="arabicPeriod"/>
              <a:defRPr/>
            </a:pPr>
            <a:r>
              <a:rPr lang="en-US" sz="1100" dirty="0">
                <a:ea typeface="MS PGothic" panose="020B0600070205080204" pitchFamily="34" charset="-128"/>
              </a:rPr>
              <a:t> Lower Risk</a:t>
            </a:r>
          </a:p>
          <a:p>
            <a:pPr marL="87313" indent="-87313" algn="l" eaLnBrk="1" hangingPunct="1">
              <a:buSzPct val="100000"/>
              <a:buFont typeface="+mj-lt"/>
              <a:buAutoNum type="arabicPeriod"/>
              <a:defRPr/>
            </a:pPr>
            <a:r>
              <a:rPr lang="en-US" sz="1100" dirty="0">
                <a:ea typeface="MS PGothic" panose="020B0600070205080204" pitchFamily="34" charset="-128"/>
              </a:rPr>
              <a:t> Protect Organization</a:t>
            </a:r>
          </a:p>
          <a:p>
            <a:pPr marL="87313" indent="-87313" algn="l" eaLnBrk="1" hangingPunct="1">
              <a:buSzPct val="100000"/>
              <a:buFont typeface="+mj-lt"/>
              <a:buAutoNum type="arabicPeriod"/>
              <a:defRPr/>
            </a:pPr>
            <a:r>
              <a:rPr lang="en-US" sz="1100" dirty="0">
                <a:ea typeface="MS PGothic" panose="020B0600070205080204" pitchFamily="34" charset="-128"/>
              </a:rPr>
              <a:t> Strengthen Robustness</a:t>
            </a:r>
          </a:p>
          <a:p>
            <a:pPr marL="87313" indent="-87313" algn="l" eaLnBrk="1" hangingPunct="1">
              <a:buSzPct val="100000"/>
              <a:buFont typeface="+mj-lt"/>
              <a:buAutoNum type="arabicPeriod"/>
              <a:defRPr/>
            </a:pPr>
            <a:r>
              <a:rPr lang="en-US" sz="1100" dirty="0">
                <a:ea typeface="MS PGothic" panose="020B0600070205080204" pitchFamily="34" charset="-128"/>
              </a:rPr>
              <a:t> Improve Risk Management</a:t>
            </a:r>
          </a:p>
          <a:p>
            <a:pPr marL="87313" indent="-87313" algn="l" eaLnBrk="1" hangingPunct="1">
              <a:buSzPct val="100000"/>
              <a:buFont typeface="+mj-lt"/>
              <a:buAutoNum type="arabicPeriod"/>
              <a:defRPr/>
            </a:pPr>
            <a:r>
              <a:rPr lang="en-US" sz="1100" dirty="0">
                <a:ea typeface="MS PGothic" panose="020B0600070205080204" pitchFamily="34" charset="-128"/>
              </a:rPr>
              <a:t> Governance</a:t>
            </a:r>
          </a:p>
          <a:p>
            <a:pPr marL="228600" indent="-228600" algn="l" eaLnBrk="1" hangingPunct="1">
              <a:buSzPct val="100000"/>
              <a:buFont typeface="+mj-lt"/>
              <a:buAutoNum type="arabicPeriod"/>
              <a:defRPr/>
            </a:pPr>
            <a:endParaRPr lang="en-US" sz="1100" dirty="0">
              <a:ea typeface="MS PGothic" panose="020B0600070205080204" pitchFamily="34" charset="-128"/>
            </a:endParaRPr>
          </a:p>
        </p:txBody>
      </p:sp>
      <p:sp>
        <p:nvSpPr>
          <p:cNvPr id="15" name="Rectangle 14"/>
          <p:cNvSpPr/>
          <p:nvPr/>
        </p:nvSpPr>
        <p:spPr>
          <a:xfrm>
            <a:off x="3594100" y="5446713"/>
            <a:ext cx="5470525" cy="461665"/>
          </a:xfrm>
          <a:prstGeom prst="rect">
            <a:avLst/>
          </a:prstGeom>
          <a:solidFill>
            <a:schemeClr val="bg1"/>
          </a:solidFill>
        </p:spPr>
        <p:txBody>
          <a:bodyPr>
            <a:spAutoFit/>
          </a:bodyPr>
          <a:lstStyle/>
          <a:p>
            <a:pPr algn="r" eaLnBrk="1" hangingPunct="1">
              <a:buClr>
                <a:schemeClr val="accent1"/>
              </a:buClr>
              <a:buSzPct val="80000"/>
              <a:buFont typeface="Wingdings" panose="05000000000000000000" pitchFamily="2" charset="2"/>
              <a:buNone/>
              <a:defRPr/>
            </a:pPr>
            <a:r>
              <a:rPr lang="da-DK" sz="800" dirty="0" smtClean="0">
                <a:solidFill>
                  <a:schemeClr val="tx1">
                    <a:lumMod val="65000"/>
                    <a:lumOff val="35000"/>
                  </a:schemeClr>
                </a:solidFill>
                <a:ea typeface="MS PGothic" panose="020B0600070205080204" pitchFamily="34" charset="-128"/>
              </a:rPr>
              <a:t>Source: Global </a:t>
            </a:r>
            <a:r>
              <a:rPr lang="da-DK" sz="800" dirty="0" err="1" smtClean="0">
                <a:solidFill>
                  <a:schemeClr val="tx1">
                    <a:lumMod val="65000"/>
                    <a:lumOff val="35000"/>
                  </a:schemeClr>
                </a:solidFill>
                <a:ea typeface="MS PGothic" panose="020B0600070205080204" pitchFamily="34" charset="-128"/>
              </a:rPr>
              <a:t>University</a:t>
            </a:r>
            <a:r>
              <a:rPr lang="da-DK" sz="800" dirty="0" smtClean="0">
                <a:solidFill>
                  <a:schemeClr val="tx1">
                    <a:lumMod val="65000"/>
                    <a:lumOff val="35000"/>
                  </a:schemeClr>
                </a:solidFill>
                <a:ea typeface="MS PGothic" panose="020B0600070205080204" pitchFamily="34" charset="-128"/>
              </a:rPr>
              <a:t> Alliance (FMI: </a:t>
            </a:r>
            <a:r>
              <a:rPr lang="da-DK" sz="800" dirty="0" err="1" smtClean="0">
                <a:solidFill>
                  <a:schemeClr val="tx1">
                    <a:lumMod val="65000"/>
                    <a:lumOff val="35000"/>
                  </a:schemeClr>
                </a:solidFill>
                <a:ea typeface="MS PGothic" panose="020B0600070205080204" pitchFamily="34" charset="-128"/>
              </a:rPr>
              <a:t>www.globaluniversityalliance.net</a:t>
            </a:r>
            <a:r>
              <a:rPr lang="da-DK" sz="800" dirty="0" smtClean="0">
                <a:solidFill>
                  <a:schemeClr val="tx1">
                    <a:lumMod val="65000"/>
                    <a:lumOff val="35000"/>
                  </a:schemeClr>
                </a:solidFill>
                <a:ea typeface="MS PGothic" panose="020B0600070205080204" pitchFamily="34" charset="-128"/>
              </a:rPr>
              <a:t>/research-</a:t>
            </a:r>
            <a:r>
              <a:rPr lang="da-DK" sz="800" dirty="0" err="1" smtClean="0">
                <a:solidFill>
                  <a:schemeClr val="tx1">
                    <a:lumMod val="65000"/>
                    <a:lumOff val="35000"/>
                  </a:schemeClr>
                </a:solidFill>
                <a:ea typeface="MS PGothic" panose="020B0600070205080204" pitchFamily="34" charset="-128"/>
              </a:rPr>
              <a:t>areas</a:t>
            </a:r>
            <a:r>
              <a:rPr lang="da-DK" sz="800" dirty="0" smtClean="0">
                <a:solidFill>
                  <a:schemeClr val="tx1">
                    <a:lumMod val="65000"/>
                    <a:lumOff val="35000"/>
                  </a:schemeClr>
                </a:solidFill>
                <a:ea typeface="MS PGothic" panose="020B0600070205080204" pitchFamily="34" charset="-128"/>
              </a:rPr>
              <a:t>/business-architecture-research/)</a:t>
            </a:r>
            <a:endParaRPr lang="en-US" sz="800" dirty="0">
              <a:solidFill>
                <a:schemeClr val="tx1">
                  <a:lumMod val="65000"/>
                  <a:lumOff val="35000"/>
                </a:schemeClr>
              </a:solidFill>
              <a:ea typeface="MS PGothic" panose="020B0600070205080204" pitchFamily="34" charset="-128"/>
            </a:endParaRPr>
          </a:p>
          <a:p>
            <a:pPr algn="r" eaLnBrk="1" hangingPunct="1">
              <a:buClr>
                <a:schemeClr val="accent1"/>
              </a:buClr>
              <a:buSzPct val="80000"/>
              <a:buFont typeface="Wingdings" panose="05000000000000000000" pitchFamily="2" charset="2"/>
              <a:buNone/>
              <a:defRPr/>
            </a:pPr>
            <a:r>
              <a:rPr lang="en-US" sz="800" dirty="0">
                <a:solidFill>
                  <a:schemeClr val="tx1">
                    <a:lumMod val="65000"/>
                    <a:lumOff val="35000"/>
                  </a:schemeClr>
                </a:solidFill>
                <a:ea typeface="MS PGothic" panose="020B0600070205080204" pitchFamily="34" charset="-128"/>
              </a:rPr>
              <a:t>Business &amp; EA Research: 1765 CEOs and 2936 business leaders </a:t>
            </a:r>
            <a:r>
              <a:rPr lang="da-DK" sz="800" dirty="0">
                <a:solidFill>
                  <a:schemeClr val="tx1">
                    <a:lumMod val="65000"/>
                    <a:lumOff val="35000"/>
                  </a:schemeClr>
                </a:solidFill>
                <a:ea typeface="MS PGothic" panose="020B0600070205080204" pitchFamily="34" charset="-128"/>
              </a:rPr>
              <a:t>representing all major countries</a:t>
            </a:r>
            <a:endParaRPr lang="en-US" sz="800" dirty="0">
              <a:solidFill>
                <a:schemeClr val="tx1">
                  <a:lumMod val="65000"/>
                  <a:lumOff val="35000"/>
                </a:schemeClr>
              </a:solidFill>
              <a:ea typeface="MS PGothic" panose="020B0600070205080204" pitchFamily="34" charset="-128"/>
            </a:endParaRPr>
          </a:p>
        </p:txBody>
      </p:sp>
    </p:spTree>
    <p:extLst>
      <p:ext uri="{BB962C8B-B14F-4D97-AF65-F5344CB8AC3E}">
        <p14:creationId xmlns:p14="http://schemas.microsoft.com/office/powerpoint/2010/main" val="6164318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2"/>
          <p:cNvSpPr>
            <a:spLocks noGrp="1"/>
          </p:cNvSpPr>
          <p:nvPr>
            <p:ph type="title"/>
          </p:nvPr>
        </p:nvSpPr>
        <p:spPr>
          <a:xfrm>
            <a:off x="71438" y="79375"/>
            <a:ext cx="6896100" cy="841375"/>
          </a:xfrm>
        </p:spPr>
        <p:txBody>
          <a:bodyPr/>
          <a:lstStyle/>
          <a:p>
            <a:r>
              <a:rPr lang="da-DK" altLang="en-US">
                <a:ea typeface="MS PGothic" charset="-128"/>
              </a:rPr>
              <a:t>Rating of strategic importance</a:t>
            </a:r>
            <a:br>
              <a:rPr lang="da-DK" altLang="en-US">
                <a:ea typeface="MS PGothic" charset="-128"/>
              </a:rPr>
            </a:br>
            <a:r>
              <a:rPr lang="da-DK" altLang="en-US">
                <a:ea typeface="MS PGothic" charset="-128"/>
              </a:rPr>
              <a:t>Reasons of the rating?</a:t>
            </a:r>
          </a:p>
        </p:txBody>
      </p:sp>
      <p:pic>
        <p:nvPicPr>
          <p:cNvPr id="52227" name="Content Placeholder 3" descr="Benefits Chart - EA Current State 01-01.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5725" y="1927225"/>
            <a:ext cx="8963025" cy="3660775"/>
          </a:xfrm>
        </p:spPr>
      </p:pic>
      <p:sp>
        <p:nvSpPr>
          <p:cNvPr id="4" name="TextBox 3"/>
          <p:cNvSpPr txBox="1"/>
          <p:nvPr/>
        </p:nvSpPr>
        <p:spPr bwMode="gray">
          <a:xfrm>
            <a:off x="685800" y="4819650"/>
            <a:ext cx="114300" cy="246063"/>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1</a:t>
            </a:r>
          </a:p>
        </p:txBody>
      </p:sp>
      <p:sp>
        <p:nvSpPr>
          <p:cNvPr id="8" name="TextBox 7"/>
          <p:cNvSpPr txBox="1"/>
          <p:nvPr/>
        </p:nvSpPr>
        <p:spPr bwMode="gray">
          <a:xfrm>
            <a:off x="685800" y="4476750"/>
            <a:ext cx="114300" cy="246063"/>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2</a:t>
            </a:r>
          </a:p>
        </p:txBody>
      </p:sp>
      <p:sp>
        <p:nvSpPr>
          <p:cNvPr id="10" name="TextBox 9"/>
          <p:cNvSpPr txBox="1"/>
          <p:nvPr/>
        </p:nvSpPr>
        <p:spPr bwMode="gray">
          <a:xfrm>
            <a:off x="685800" y="4127500"/>
            <a:ext cx="114300" cy="246063"/>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3</a:t>
            </a:r>
          </a:p>
        </p:txBody>
      </p:sp>
      <p:sp>
        <p:nvSpPr>
          <p:cNvPr id="11" name="TextBox 10"/>
          <p:cNvSpPr txBox="1"/>
          <p:nvPr/>
        </p:nvSpPr>
        <p:spPr bwMode="gray">
          <a:xfrm>
            <a:off x="685800" y="3811588"/>
            <a:ext cx="114300" cy="246062"/>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4</a:t>
            </a:r>
          </a:p>
        </p:txBody>
      </p:sp>
      <p:sp>
        <p:nvSpPr>
          <p:cNvPr id="12" name="TextBox 11"/>
          <p:cNvSpPr txBox="1"/>
          <p:nvPr/>
        </p:nvSpPr>
        <p:spPr bwMode="gray">
          <a:xfrm>
            <a:off x="685800" y="3498850"/>
            <a:ext cx="114300" cy="246063"/>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5</a:t>
            </a:r>
          </a:p>
        </p:txBody>
      </p:sp>
      <p:sp>
        <p:nvSpPr>
          <p:cNvPr id="13" name="TextBox 12"/>
          <p:cNvSpPr txBox="1"/>
          <p:nvPr/>
        </p:nvSpPr>
        <p:spPr bwMode="gray">
          <a:xfrm>
            <a:off x="685800" y="3182938"/>
            <a:ext cx="114300" cy="246062"/>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6</a:t>
            </a:r>
          </a:p>
        </p:txBody>
      </p:sp>
      <p:sp>
        <p:nvSpPr>
          <p:cNvPr id="14" name="Rectangle 13"/>
          <p:cNvSpPr/>
          <p:nvPr/>
        </p:nvSpPr>
        <p:spPr>
          <a:xfrm>
            <a:off x="3594100" y="5446713"/>
            <a:ext cx="5470525" cy="461665"/>
          </a:xfrm>
          <a:prstGeom prst="rect">
            <a:avLst/>
          </a:prstGeom>
          <a:solidFill>
            <a:schemeClr val="bg1"/>
          </a:solidFill>
        </p:spPr>
        <p:txBody>
          <a:bodyPr>
            <a:spAutoFit/>
          </a:bodyPr>
          <a:lstStyle/>
          <a:p>
            <a:pPr algn="r" eaLnBrk="1" hangingPunct="1">
              <a:buClr>
                <a:schemeClr val="accent1"/>
              </a:buClr>
              <a:buSzPct val="80000"/>
              <a:buFont typeface="Wingdings" panose="05000000000000000000" pitchFamily="2" charset="2"/>
              <a:buNone/>
              <a:defRPr/>
            </a:pPr>
            <a:r>
              <a:rPr lang="da-DK" sz="800" dirty="0" smtClean="0">
                <a:solidFill>
                  <a:schemeClr val="tx1">
                    <a:lumMod val="65000"/>
                    <a:lumOff val="35000"/>
                  </a:schemeClr>
                </a:solidFill>
                <a:ea typeface="MS PGothic" panose="020B0600070205080204" pitchFamily="34" charset="-128"/>
              </a:rPr>
              <a:t>Source: Global </a:t>
            </a:r>
            <a:r>
              <a:rPr lang="da-DK" sz="800" dirty="0" err="1" smtClean="0">
                <a:solidFill>
                  <a:schemeClr val="tx1">
                    <a:lumMod val="65000"/>
                    <a:lumOff val="35000"/>
                  </a:schemeClr>
                </a:solidFill>
                <a:ea typeface="MS PGothic" panose="020B0600070205080204" pitchFamily="34" charset="-128"/>
              </a:rPr>
              <a:t>University</a:t>
            </a:r>
            <a:r>
              <a:rPr lang="da-DK" sz="800" dirty="0" smtClean="0">
                <a:solidFill>
                  <a:schemeClr val="tx1">
                    <a:lumMod val="65000"/>
                    <a:lumOff val="35000"/>
                  </a:schemeClr>
                </a:solidFill>
                <a:ea typeface="MS PGothic" panose="020B0600070205080204" pitchFamily="34" charset="-128"/>
              </a:rPr>
              <a:t> Alliance (FMI: </a:t>
            </a:r>
            <a:r>
              <a:rPr lang="da-DK" sz="800" dirty="0" err="1" smtClean="0">
                <a:solidFill>
                  <a:schemeClr val="tx1">
                    <a:lumMod val="65000"/>
                    <a:lumOff val="35000"/>
                  </a:schemeClr>
                </a:solidFill>
                <a:ea typeface="MS PGothic" panose="020B0600070205080204" pitchFamily="34" charset="-128"/>
              </a:rPr>
              <a:t>www.globaluniversityalliance.net</a:t>
            </a:r>
            <a:r>
              <a:rPr lang="da-DK" sz="800" dirty="0" smtClean="0">
                <a:solidFill>
                  <a:schemeClr val="tx1">
                    <a:lumMod val="65000"/>
                    <a:lumOff val="35000"/>
                  </a:schemeClr>
                </a:solidFill>
                <a:ea typeface="MS PGothic" panose="020B0600070205080204" pitchFamily="34" charset="-128"/>
              </a:rPr>
              <a:t>/research-</a:t>
            </a:r>
            <a:r>
              <a:rPr lang="da-DK" sz="800" dirty="0" err="1" smtClean="0">
                <a:solidFill>
                  <a:schemeClr val="tx1">
                    <a:lumMod val="65000"/>
                    <a:lumOff val="35000"/>
                  </a:schemeClr>
                </a:solidFill>
                <a:ea typeface="MS PGothic" panose="020B0600070205080204" pitchFamily="34" charset="-128"/>
              </a:rPr>
              <a:t>areas</a:t>
            </a:r>
            <a:r>
              <a:rPr lang="da-DK" sz="800" dirty="0" smtClean="0">
                <a:solidFill>
                  <a:schemeClr val="tx1">
                    <a:lumMod val="65000"/>
                    <a:lumOff val="35000"/>
                  </a:schemeClr>
                </a:solidFill>
                <a:ea typeface="MS PGothic" panose="020B0600070205080204" pitchFamily="34" charset="-128"/>
              </a:rPr>
              <a:t>/business-architecture-research/)</a:t>
            </a:r>
            <a:endParaRPr lang="en-US" sz="800" dirty="0">
              <a:solidFill>
                <a:schemeClr val="tx1">
                  <a:lumMod val="65000"/>
                  <a:lumOff val="35000"/>
                </a:schemeClr>
              </a:solidFill>
              <a:ea typeface="MS PGothic" panose="020B0600070205080204" pitchFamily="34" charset="-128"/>
            </a:endParaRPr>
          </a:p>
          <a:p>
            <a:pPr algn="r" eaLnBrk="1" hangingPunct="1">
              <a:buClr>
                <a:schemeClr val="accent1"/>
              </a:buClr>
              <a:buSzPct val="80000"/>
              <a:buFont typeface="Wingdings" panose="05000000000000000000" pitchFamily="2" charset="2"/>
              <a:buNone/>
              <a:defRPr/>
            </a:pPr>
            <a:r>
              <a:rPr lang="en-US" sz="800" dirty="0">
                <a:solidFill>
                  <a:schemeClr val="tx1">
                    <a:lumMod val="65000"/>
                    <a:lumOff val="35000"/>
                  </a:schemeClr>
                </a:solidFill>
                <a:ea typeface="MS PGothic" panose="020B0600070205080204" pitchFamily="34" charset="-128"/>
              </a:rPr>
              <a:t>Business &amp; EA Research: 1765 CEOs and 2936 business leaders </a:t>
            </a:r>
            <a:r>
              <a:rPr lang="da-DK" sz="800" dirty="0">
                <a:solidFill>
                  <a:schemeClr val="tx1">
                    <a:lumMod val="65000"/>
                    <a:lumOff val="35000"/>
                  </a:schemeClr>
                </a:solidFill>
                <a:ea typeface="MS PGothic" panose="020B0600070205080204" pitchFamily="34" charset="-128"/>
              </a:rPr>
              <a:t>representing all major countries</a:t>
            </a:r>
            <a:endParaRPr lang="en-US" sz="800" dirty="0">
              <a:solidFill>
                <a:schemeClr val="tx1">
                  <a:lumMod val="65000"/>
                  <a:lumOff val="35000"/>
                </a:schemeClr>
              </a:solidFill>
              <a:ea typeface="MS PGothic" panose="020B0600070205080204" pitchFamily="34" charset="-128"/>
            </a:endParaRPr>
          </a:p>
        </p:txBody>
      </p:sp>
    </p:spTree>
    <p:extLst>
      <p:ext uri="{BB962C8B-B14F-4D97-AF65-F5344CB8AC3E}">
        <p14:creationId xmlns:p14="http://schemas.microsoft.com/office/powerpoint/2010/main" val="9082839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2"/>
          <p:cNvSpPr>
            <a:spLocks noGrp="1"/>
          </p:cNvSpPr>
          <p:nvPr>
            <p:ph type="title"/>
          </p:nvPr>
        </p:nvSpPr>
        <p:spPr>
          <a:xfrm>
            <a:off x="71438" y="79375"/>
            <a:ext cx="6896100" cy="841375"/>
          </a:xfrm>
        </p:spPr>
        <p:txBody>
          <a:bodyPr/>
          <a:lstStyle/>
          <a:p>
            <a:r>
              <a:rPr lang="da-DK" altLang="en-US">
                <a:ea typeface="MS PGothic" charset="-128"/>
              </a:rPr>
              <a:t>Rating of strategic importance</a:t>
            </a:r>
            <a:br>
              <a:rPr lang="da-DK" altLang="en-US">
                <a:ea typeface="MS PGothic" charset="-128"/>
              </a:rPr>
            </a:br>
            <a:r>
              <a:rPr lang="da-DK" altLang="en-US">
                <a:ea typeface="MS PGothic" charset="-128"/>
              </a:rPr>
              <a:t>Reasons of the rating?</a:t>
            </a:r>
          </a:p>
        </p:txBody>
      </p:sp>
      <p:pic>
        <p:nvPicPr>
          <p:cNvPr id="53251" name="Content Placeholder 3" descr="Benefits Chart - EA Current State 01-01.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5725" y="1927225"/>
            <a:ext cx="8963025" cy="3660775"/>
          </a:xfrm>
        </p:spPr>
      </p:pic>
      <p:sp>
        <p:nvSpPr>
          <p:cNvPr id="4" name="TextBox 3"/>
          <p:cNvSpPr txBox="1"/>
          <p:nvPr/>
        </p:nvSpPr>
        <p:spPr bwMode="gray">
          <a:xfrm>
            <a:off x="685800" y="4819650"/>
            <a:ext cx="114300" cy="246063"/>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1</a:t>
            </a:r>
          </a:p>
        </p:txBody>
      </p:sp>
      <p:sp>
        <p:nvSpPr>
          <p:cNvPr id="8" name="TextBox 7"/>
          <p:cNvSpPr txBox="1"/>
          <p:nvPr/>
        </p:nvSpPr>
        <p:spPr bwMode="gray">
          <a:xfrm>
            <a:off x="685800" y="4476750"/>
            <a:ext cx="114300" cy="246063"/>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2</a:t>
            </a:r>
          </a:p>
        </p:txBody>
      </p:sp>
      <p:sp>
        <p:nvSpPr>
          <p:cNvPr id="10" name="TextBox 9"/>
          <p:cNvSpPr txBox="1"/>
          <p:nvPr/>
        </p:nvSpPr>
        <p:spPr bwMode="gray">
          <a:xfrm>
            <a:off x="685800" y="4127500"/>
            <a:ext cx="114300" cy="246063"/>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3</a:t>
            </a:r>
          </a:p>
        </p:txBody>
      </p:sp>
      <p:sp>
        <p:nvSpPr>
          <p:cNvPr id="11" name="TextBox 10"/>
          <p:cNvSpPr txBox="1"/>
          <p:nvPr/>
        </p:nvSpPr>
        <p:spPr bwMode="gray">
          <a:xfrm>
            <a:off x="685800" y="3811588"/>
            <a:ext cx="114300" cy="246062"/>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4</a:t>
            </a:r>
          </a:p>
        </p:txBody>
      </p:sp>
      <p:sp>
        <p:nvSpPr>
          <p:cNvPr id="12" name="TextBox 11"/>
          <p:cNvSpPr txBox="1"/>
          <p:nvPr/>
        </p:nvSpPr>
        <p:spPr bwMode="gray">
          <a:xfrm>
            <a:off x="685800" y="3498850"/>
            <a:ext cx="114300" cy="246063"/>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5</a:t>
            </a:r>
          </a:p>
        </p:txBody>
      </p:sp>
      <p:sp>
        <p:nvSpPr>
          <p:cNvPr id="13" name="TextBox 12"/>
          <p:cNvSpPr txBox="1"/>
          <p:nvPr/>
        </p:nvSpPr>
        <p:spPr bwMode="gray">
          <a:xfrm>
            <a:off x="685800" y="3182938"/>
            <a:ext cx="114300" cy="246062"/>
          </a:xfrm>
          <a:prstGeom prst="rect">
            <a:avLst/>
          </a:prstGeom>
          <a:noFill/>
          <a:ln w="9525">
            <a:noFill/>
          </a:ln>
          <a:extLst/>
        </p:spPr>
        <p:txBody>
          <a:bodyPr wrap="none" lIns="0" tIns="0" rIns="0" bIns="0">
            <a:spAutoFit/>
          </a:bodyPr>
          <a:lstStyle/>
          <a:p>
            <a:pPr eaLnBrk="1" hangingPunct="1">
              <a:buClr>
                <a:schemeClr val="accent1"/>
              </a:buClr>
              <a:buSzPct val="80000"/>
              <a:buFont typeface="Wingdings" panose="05000000000000000000" pitchFamily="2" charset="2"/>
              <a:buNone/>
              <a:defRPr/>
            </a:pPr>
            <a:r>
              <a:rPr lang="en-US" b="1" dirty="0">
                <a:solidFill>
                  <a:schemeClr val="tx1">
                    <a:lumMod val="75000"/>
                    <a:lumOff val="25000"/>
                  </a:schemeClr>
                </a:solidFill>
                <a:ea typeface="MS PGothic" panose="020B0600070205080204" pitchFamily="34" charset="-128"/>
              </a:rPr>
              <a:t>6</a:t>
            </a:r>
          </a:p>
        </p:txBody>
      </p:sp>
      <p:sp>
        <p:nvSpPr>
          <p:cNvPr id="14" name="TextBox 13"/>
          <p:cNvSpPr txBox="1"/>
          <p:nvPr/>
        </p:nvSpPr>
        <p:spPr bwMode="gray">
          <a:xfrm>
            <a:off x="171450" y="5175250"/>
            <a:ext cx="1628775" cy="1354138"/>
          </a:xfrm>
          <a:prstGeom prst="rect">
            <a:avLst/>
          </a:prstGeom>
          <a:noFill/>
          <a:ln w="9525">
            <a:noFill/>
          </a:ln>
          <a:extLst/>
        </p:spPr>
        <p:txBody>
          <a:bodyPr wrap="none" lIns="0" tIns="0" rIns="0" bIns="0">
            <a:spAutoFit/>
          </a:bodyPr>
          <a:lstStyle/>
          <a:p>
            <a:pPr marL="228600" indent="-228600" algn="l" eaLnBrk="1" hangingPunct="1">
              <a:buSzPct val="100000"/>
              <a:buFont typeface="Wingdings" panose="05000000000000000000" pitchFamily="2" charset="2"/>
              <a:buNone/>
              <a:defRPr/>
            </a:pPr>
            <a:r>
              <a:rPr lang="en-US" sz="1100" b="1" dirty="0">
                <a:ea typeface="MS PGothic" panose="020B0600070205080204" pitchFamily="34" charset="-128"/>
              </a:rPr>
              <a:t>Reasons: </a:t>
            </a:r>
          </a:p>
          <a:p>
            <a:pPr marL="87313" indent="-87313" algn="l" eaLnBrk="1" hangingPunct="1">
              <a:buSzPct val="100000"/>
              <a:buFont typeface="+mj-lt"/>
              <a:buAutoNum type="arabicPeriod"/>
              <a:defRPr/>
            </a:pPr>
            <a:r>
              <a:rPr lang="en-US" sz="1100" dirty="0">
                <a:ea typeface="MS PGothic" panose="020B0600070205080204" pitchFamily="34" charset="-128"/>
              </a:rPr>
              <a:t> Cut Cost</a:t>
            </a:r>
          </a:p>
          <a:p>
            <a:pPr marL="87313" indent="-87313" algn="l" eaLnBrk="1" hangingPunct="1">
              <a:buSzPct val="100000"/>
              <a:buFont typeface="+mj-lt"/>
              <a:buAutoNum type="arabicPeriod"/>
              <a:defRPr/>
            </a:pPr>
            <a:r>
              <a:rPr lang="en-US" sz="1100" dirty="0">
                <a:ea typeface="MS PGothic" panose="020B0600070205080204" pitchFamily="34" charset="-128"/>
              </a:rPr>
              <a:t> Standardize </a:t>
            </a:r>
          </a:p>
          <a:p>
            <a:pPr marL="87313" indent="-87313" algn="l" eaLnBrk="1" hangingPunct="1">
              <a:buSzPct val="100000"/>
              <a:buFont typeface="+mj-lt"/>
              <a:buAutoNum type="arabicPeriod"/>
              <a:defRPr/>
            </a:pPr>
            <a:r>
              <a:rPr lang="en-US" sz="1100" dirty="0">
                <a:ea typeface="MS PGothic" panose="020B0600070205080204" pitchFamily="34" charset="-128"/>
              </a:rPr>
              <a:t> Consolidate</a:t>
            </a:r>
          </a:p>
          <a:p>
            <a:pPr marL="87313" indent="-87313" algn="l" eaLnBrk="1" hangingPunct="1">
              <a:buSzPct val="100000"/>
              <a:buFont typeface="+mj-lt"/>
              <a:buAutoNum type="arabicPeriod"/>
              <a:defRPr/>
            </a:pPr>
            <a:r>
              <a:rPr lang="en-US" sz="1100" dirty="0">
                <a:ea typeface="MS PGothic" panose="020B0600070205080204" pitchFamily="34" charset="-128"/>
              </a:rPr>
              <a:t> Operational Excellence</a:t>
            </a:r>
          </a:p>
          <a:p>
            <a:pPr marL="87313" indent="-87313" algn="l" eaLnBrk="1" hangingPunct="1">
              <a:buSzPct val="100000"/>
              <a:buFont typeface="+mj-lt"/>
              <a:buAutoNum type="arabicPeriod"/>
              <a:defRPr/>
            </a:pPr>
            <a:r>
              <a:rPr lang="en-US" sz="1100" dirty="0">
                <a:ea typeface="MS PGothic" panose="020B0600070205080204" pitchFamily="34" charset="-128"/>
              </a:rPr>
              <a:t> IT Governance</a:t>
            </a:r>
          </a:p>
          <a:p>
            <a:pPr marL="87313" indent="-87313" algn="l" eaLnBrk="1" hangingPunct="1">
              <a:buSzPct val="100000"/>
              <a:buFont typeface="+mj-lt"/>
              <a:buAutoNum type="arabicPeriod"/>
              <a:defRPr/>
            </a:pPr>
            <a:r>
              <a:rPr lang="en-US" sz="1100" dirty="0">
                <a:ea typeface="MS PGothic" panose="020B0600070205080204" pitchFamily="34" charset="-128"/>
              </a:rPr>
              <a:t> Strengthen Robustness</a:t>
            </a:r>
          </a:p>
          <a:p>
            <a:pPr marL="228600" indent="-228600" algn="l" eaLnBrk="1" hangingPunct="1">
              <a:buSzPct val="100000"/>
              <a:buFont typeface="+mj-lt"/>
              <a:buAutoNum type="arabicPeriod"/>
              <a:defRPr/>
            </a:pPr>
            <a:endParaRPr lang="en-US" sz="1100" dirty="0">
              <a:ea typeface="MS PGothic" panose="020B0600070205080204" pitchFamily="34" charset="-128"/>
            </a:endParaRPr>
          </a:p>
        </p:txBody>
      </p:sp>
      <p:sp>
        <p:nvSpPr>
          <p:cNvPr id="15" name="Rectangle 14"/>
          <p:cNvSpPr/>
          <p:nvPr/>
        </p:nvSpPr>
        <p:spPr>
          <a:xfrm>
            <a:off x="3594100" y="5446713"/>
            <a:ext cx="5470525" cy="461665"/>
          </a:xfrm>
          <a:prstGeom prst="rect">
            <a:avLst/>
          </a:prstGeom>
          <a:solidFill>
            <a:schemeClr val="bg1"/>
          </a:solidFill>
        </p:spPr>
        <p:txBody>
          <a:bodyPr>
            <a:spAutoFit/>
          </a:bodyPr>
          <a:lstStyle/>
          <a:p>
            <a:pPr algn="r" eaLnBrk="1" hangingPunct="1">
              <a:buClr>
                <a:schemeClr val="accent1"/>
              </a:buClr>
              <a:buSzPct val="80000"/>
              <a:buFont typeface="Wingdings" panose="05000000000000000000" pitchFamily="2" charset="2"/>
              <a:buNone/>
              <a:defRPr/>
            </a:pPr>
            <a:r>
              <a:rPr lang="da-DK" sz="800" dirty="0" smtClean="0">
                <a:solidFill>
                  <a:schemeClr val="tx1">
                    <a:lumMod val="65000"/>
                    <a:lumOff val="35000"/>
                  </a:schemeClr>
                </a:solidFill>
                <a:ea typeface="MS PGothic" panose="020B0600070205080204" pitchFamily="34" charset="-128"/>
              </a:rPr>
              <a:t>Source: Global </a:t>
            </a:r>
            <a:r>
              <a:rPr lang="da-DK" sz="800" dirty="0" err="1" smtClean="0">
                <a:solidFill>
                  <a:schemeClr val="tx1">
                    <a:lumMod val="65000"/>
                    <a:lumOff val="35000"/>
                  </a:schemeClr>
                </a:solidFill>
                <a:ea typeface="MS PGothic" panose="020B0600070205080204" pitchFamily="34" charset="-128"/>
              </a:rPr>
              <a:t>University</a:t>
            </a:r>
            <a:r>
              <a:rPr lang="da-DK" sz="800" dirty="0" smtClean="0">
                <a:solidFill>
                  <a:schemeClr val="tx1">
                    <a:lumMod val="65000"/>
                    <a:lumOff val="35000"/>
                  </a:schemeClr>
                </a:solidFill>
                <a:ea typeface="MS PGothic" panose="020B0600070205080204" pitchFamily="34" charset="-128"/>
              </a:rPr>
              <a:t> Alliance (FMI: </a:t>
            </a:r>
            <a:r>
              <a:rPr lang="da-DK" sz="800" dirty="0" err="1" smtClean="0">
                <a:solidFill>
                  <a:schemeClr val="tx1">
                    <a:lumMod val="65000"/>
                    <a:lumOff val="35000"/>
                  </a:schemeClr>
                </a:solidFill>
                <a:ea typeface="MS PGothic" panose="020B0600070205080204" pitchFamily="34" charset="-128"/>
              </a:rPr>
              <a:t>www.globaluniversityalliance.net</a:t>
            </a:r>
            <a:r>
              <a:rPr lang="da-DK" sz="800" dirty="0" smtClean="0">
                <a:solidFill>
                  <a:schemeClr val="tx1">
                    <a:lumMod val="65000"/>
                    <a:lumOff val="35000"/>
                  </a:schemeClr>
                </a:solidFill>
                <a:ea typeface="MS PGothic" panose="020B0600070205080204" pitchFamily="34" charset="-128"/>
              </a:rPr>
              <a:t>/research-</a:t>
            </a:r>
            <a:r>
              <a:rPr lang="da-DK" sz="800" dirty="0" err="1" smtClean="0">
                <a:solidFill>
                  <a:schemeClr val="tx1">
                    <a:lumMod val="65000"/>
                    <a:lumOff val="35000"/>
                  </a:schemeClr>
                </a:solidFill>
                <a:ea typeface="MS PGothic" panose="020B0600070205080204" pitchFamily="34" charset="-128"/>
              </a:rPr>
              <a:t>areas</a:t>
            </a:r>
            <a:r>
              <a:rPr lang="da-DK" sz="800" dirty="0" smtClean="0">
                <a:solidFill>
                  <a:schemeClr val="tx1">
                    <a:lumMod val="65000"/>
                    <a:lumOff val="35000"/>
                  </a:schemeClr>
                </a:solidFill>
                <a:ea typeface="MS PGothic" panose="020B0600070205080204" pitchFamily="34" charset="-128"/>
              </a:rPr>
              <a:t>/business-architecture-research/)</a:t>
            </a:r>
            <a:endParaRPr lang="en-US" sz="800" dirty="0">
              <a:solidFill>
                <a:schemeClr val="tx1">
                  <a:lumMod val="65000"/>
                  <a:lumOff val="35000"/>
                </a:schemeClr>
              </a:solidFill>
              <a:ea typeface="MS PGothic" panose="020B0600070205080204" pitchFamily="34" charset="-128"/>
            </a:endParaRPr>
          </a:p>
          <a:p>
            <a:pPr algn="r" eaLnBrk="1" hangingPunct="1">
              <a:buClr>
                <a:schemeClr val="accent1"/>
              </a:buClr>
              <a:buSzPct val="80000"/>
              <a:buFont typeface="Wingdings" panose="05000000000000000000" pitchFamily="2" charset="2"/>
              <a:buNone/>
              <a:defRPr/>
            </a:pPr>
            <a:r>
              <a:rPr lang="en-US" sz="800" dirty="0">
                <a:solidFill>
                  <a:schemeClr val="tx1">
                    <a:lumMod val="65000"/>
                    <a:lumOff val="35000"/>
                  </a:schemeClr>
                </a:solidFill>
                <a:ea typeface="MS PGothic" panose="020B0600070205080204" pitchFamily="34" charset="-128"/>
              </a:rPr>
              <a:t>Business &amp; EA Research: 1765 CEOs and 2936 business leaders </a:t>
            </a:r>
            <a:r>
              <a:rPr lang="da-DK" sz="800" dirty="0">
                <a:solidFill>
                  <a:schemeClr val="tx1">
                    <a:lumMod val="65000"/>
                    <a:lumOff val="35000"/>
                  </a:schemeClr>
                </a:solidFill>
                <a:ea typeface="MS PGothic" panose="020B0600070205080204" pitchFamily="34" charset="-128"/>
              </a:rPr>
              <a:t>representing all major countries</a:t>
            </a:r>
            <a:endParaRPr lang="en-US" sz="800" dirty="0">
              <a:solidFill>
                <a:schemeClr val="tx1">
                  <a:lumMod val="65000"/>
                  <a:lumOff val="35000"/>
                </a:schemeClr>
              </a:solidFill>
              <a:ea typeface="MS PGothic" panose="020B0600070205080204" pitchFamily="34" charset="-128"/>
            </a:endParaRPr>
          </a:p>
        </p:txBody>
      </p:sp>
    </p:spTree>
    <p:extLst>
      <p:ext uri="{BB962C8B-B14F-4D97-AF65-F5344CB8AC3E}">
        <p14:creationId xmlns:p14="http://schemas.microsoft.com/office/powerpoint/2010/main" val="12142150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Business Architecture Agenda</a:t>
            </a:r>
            <a:endParaRPr lang="da-DK" dirty="0"/>
          </a:p>
        </p:txBody>
      </p:sp>
      <p:sp>
        <p:nvSpPr>
          <p:cNvPr id="3" name="Content Placeholder 2"/>
          <p:cNvSpPr>
            <a:spLocks noGrp="1"/>
          </p:cNvSpPr>
          <p:nvPr>
            <p:ph idx="1"/>
          </p:nvPr>
        </p:nvSpPr>
        <p:spPr>
          <a:xfrm>
            <a:off x="417443" y="1091184"/>
            <a:ext cx="8567531" cy="5433441"/>
          </a:xfrm>
        </p:spPr>
        <p:txBody>
          <a:bodyPr anchor="ctr">
            <a:normAutofit/>
          </a:bodyPr>
          <a:lstStyle/>
          <a:p>
            <a:pPr marL="179387"/>
            <a:r>
              <a:rPr lang="da-DK" sz="2800" b="1" dirty="0" smtClean="0">
                <a:solidFill>
                  <a:schemeClr val="tx1"/>
                </a:solidFill>
              </a:rPr>
              <a:t>Business Architecture research</a:t>
            </a:r>
            <a:endParaRPr lang="da-DK" sz="2800" b="1" dirty="0">
              <a:solidFill>
                <a:schemeClr val="tx1"/>
              </a:solidFill>
            </a:endParaRPr>
          </a:p>
          <a:p>
            <a:pPr marL="522287" indent="-342900">
              <a:buFont typeface="Wingdings" panose="05000000000000000000" pitchFamily="2" charset="2"/>
              <a:buChar char="Ø"/>
            </a:pPr>
            <a:r>
              <a:rPr lang="en-US" sz="2800" dirty="0">
                <a:solidFill>
                  <a:schemeClr val="tx1"/>
                </a:solidFill>
              </a:rPr>
              <a:t>Business Architecture Research </a:t>
            </a:r>
            <a:r>
              <a:rPr lang="en-US" sz="2800" dirty="0" smtClean="0">
                <a:solidFill>
                  <a:schemeClr val="tx1"/>
                </a:solidFill>
              </a:rPr>
              <a:t>Focus</a:t>
            </a:r>
          </a:p>
          <a:p>
            <a:pPr marL="522287" indent="-342900">
              <a:buFont typeface="Wingdings" panose="05000000000000000000" pitchFamily="2" charset="2"/>
              <a:buChar char="Ø"/>
            </a:pPr>
            <a:r>
              <a:rPr lang="en-US" sz="2800" dirty="0">
                <a:solidFill>
                  <a:schemeClr val="tx1"/>
                </a:solidFill>
              </a:rPr>
              <a:t>Business Architecture </a:t>
            </a:r>
            <a:r>
              <a:rPr lang="en-US" sz="2800" dirty="0" smtClean="0">
                <a:solidFill>
                  <a:schemeClr val="tx1"/>
                </a:solidFill>
              </a:rPr>
              <a:t>Research Considerations</a:t>
            </a:r>
          </a:p>
          <a:p>
            <a:pPr marL="522287" indent="-342900">
              <a:buFont typeface="Wingdings" panose="05000000000000000000" pitchFamily="2" charset="2"/>
              <a:buChar char="Ø"/>
            </a:pPr>
            <a:r>
              <a:rPr lang="en-US" sz="2800" dirty="0" smtClean="0">
                <a:solidFill>
                  <a:schemeClr val="tx1"/>
                </a:solidFill>
                <a:ea typeface="MS PGothic" panose="020B0600070205080204" pitchFamily="34" charset="-128"/>
              </a:rPr>
              <a:t>Business </a:t>
            </a:r>
            <a:r>
              <a:rPr lang="en-US" sz="2800" dirty="0">
                <a:solidFill>
                  <a:schemeClr val="tx1"/>
                </a:solidFill>
                <a:ea typeface="MS PGothic" panose="020B0600070205080204" pitchFamily="34" charset="-128"/>
              </a:rPr>
              <a:t>&amp; EA Research: 1765 CEOs and 2936 business leaders </a:t>
            </a:r>
            <a:r>
              <a:rPr lang="da-DK" sz="2800" dirty="0" err="1">
                <a:solidFill>
                  <a:schemeClr val="tx1"/>
                </a:solidFill>
                <a:ea typeface="MS PGothic" panose="020B0600070205080204" pitchFamily="34" charset="-128"/>
              </a:rPr>
              <a:t>representing</a:t>
            </a:r>
            <a:r>
              <a:rPr lang="da-DK" sz="2800" dirty="0">
                <a:solidFill>
                  <a:schemeClr val="tx1"/>
                </a:solidFill>
                <a:ea typeface="MS PGothic" panose="020B0600070205080204" pitchFamily="34" charset="-128"/>
              </a:rPr>
              <a:t> all major </a:t>
            </a:r>
            <a:r>
              <a:rPr lang="da-DK" sz="2800" dirty="0" err="1" smtClean="0">
                <a:solidFill>
                  <a:schemeClr val="tx1"/>
                </a:solidFill>
                <a:ea typeface="MS PGothic" panose="020B0600070205080204" pitchFamily="34" charset="-128"/>
              </a:rPr>
              <a:t>countries</a:t>
            </a:r>
            <a:r>
              <a:rPr lang="da-DK" sz="2800" dirty="0" smtClean="0">
                <a:solidFill>
                  <a:schemeClr val="tx1"/>
                </a:solidFill>
                <a:ea typeface="MS PGothic" panose="020B0600070205080204" pitchFamily="34" charset="-128"/>
              </a:rPr>
              <a:t> on: </a:t>
            </a:r>
            <a:r>
              <a:rPr lang="da-DK" altLang="en-US" sz="2800" dirty="0" err="1" smtClean="0">
                <a:solidFill>
                  <a:schemeClr val="tx1"/>
                </a:solidFill>
                <a:ea typeface="MS PGothic" charset="-128"/>
              </a:rPr>
              <a:t>What</a:t>
            </a:r>
            <a:r>
              <a:rPr lang="da-DK" altLang="en-US" sz="2800" dirty="0" smtClean="0">
                <a:solidFill>
                  <a:schemeClr val="tx1"/>
                </a:solidFill>
                <a:ea typeface="MS PGothic" charset="-128"/>
              </a:rPr>
              <a:t> </a:t>
            </a:r>
            <a:r>
              <a:rPr lang="da-DK" altLang="en-US" sz="2800" dirty="0">
                <a:solidFill>
                  <a:schemeClr val="tx1"/>
                </a:solidFill>
                <a:ea typeface="MS PGothic" charset="-128"/>
              </a:rPr>
              <a:t>is the </a:t>
            </a:r>
            <a:r>
              <a:rPr lang="da-DK" altLang="en-US" sz="2800" dirty="0" err="1">
                <a:solidFill>
                  <a:schemeClr val="tx1"/>
                </a:solidFill>
                <a:ea typeface="MS PGothic" charset="-128"/>
              </a:rPr>
              <a:t>current</a:t>
            </a:r>
            <a:r>
              <a:rPr lang="da-DK" altLang="en-US" sz="2800" dirty="0">
                <a:solidFill>
                  <a:schemeClr val="tx1"/>
                </a:solidFill>
                <a:ea typeface="MS PGothic" charset="-128"/>
              </a:rPr>
              <a:t> </a:t>
            </a:r>
            <a:r>
              <a:rPr lang="da-DK" altLang="en-US" sz="2800" dirty="0" err="1">
                <a:solidFill>
                  <a:schemeClr val="tx1"/>
                </a:solidFill>
                <a:ea typeface="MS PGothic" charset="-128"/>
              </a:rPr>
              <a:t>state</a:t>
            </a:r>
            <a:r>
              <a:rPr lang="da-DK" altLang="en-US" sz="2800" dirty="0">
                <a:solidFill>
                  <a:schemeClr val="tx1"/>
                </a:solidFill>
                <a:ea typeface="MS PGothic" charset="-128"/>
              </a:rPr>
              <a:t> of </a:t>
            </a:r>
            <a:r>
              <a:rPr lang="da-DK" altLang="en-US" sz="2800" dirty="0" smtClean="0">
                <a:solidFill>
                  <a:schemeClr val="tx1"/>
                </a:solidFill>
                <a:ea typeface="MS PGothic" charset="-128"/>
              </a:rPr>
              <a:t>the EA </a:t>
            </a:r>
            <a:r>
              <a:rPr lang="da-DK" altLang="en-US" sz="2800" dirty="0">
                <a:solidFill>
                  <a:schemeClr val="tx1"/>
                </a:solidFill>
                <a:ea typeface="MS PGothic" charset="-128"/>
              </a:rPr>
              <a:t>program</a:t>
            </a:r>
            <a:r>
              <a:rPr lang="da-DK" altLang="en-US" sz="2800" dirty="0" smtClean="0">
                <a:solidFill>
                  <a:schemeClr val="tx1"/>
                </a:solidFill>
                <a:ea typeface="MS PGothic" charset="-128"/>
              </a:rPr>
              <a:t>?</a:t>
            </a:r>
          </a:p>
          <a:p>
            <a:pPr marL="522287" indent="-342900">
              <a:buFont typeface="Wingdings" panose="05000000000000000000" pitchFamily="2" charset="2"/>
              <a:buChar char="Ø"/>
            </a:pPr>
            <a:r>
              <a:rPr lang="en-US" altLang="en-US" sz="2800" dirty="0">
                <a:solidFill>
                  <a:srgbClr val="FF0000"/>
                </a:solidFill>
                <a:ea typeface="MS PGothic" charset="-128"/>
              </a:rPr>
              <a:t>Lessons Learned </a:t>
            </a:r>
            <a:r>
              <a:rPr lang="en-US" altLang="en-US" sz="2800" dirty="0" smtClean="0">
                <a:solidFill>
                  <a:srgbClr val="FF0000"/>
                </a:solidFill>
                <a:ea typeface="MS PGothic" charset="-128"/>
              </a:rPr>
              <a:t>Summery</a:t>
            </a:r>
          </a:p>
          <a:p>
            <a:pPr marL="522287" indent="-342900">
              <a:buFont typeface="Wingdings" panose="05000000000000000000" pitchFamily="2" charset="2"/>
              <a:buChar char="Ø"/>
            </a:pPr>
            <a:r>
              <a:rPr lang="da-DK" altLang="en-US" sz="2800" dirty="0" smtClean="0">
                <a:solidFill>
                  <a:schemeClr val="tx1"/>
                </a:solidFill>
                <a:ea typeface="MS PGothic" charset="-128"/>
              </a:rPr>
              <a:t>Research </a:t>
            </a:r>
            <a:r>
              <a:rPr lang="da-DK" altLang="en-US" sz="2800" dirty="0" err="1">
                <a:solidFill>
                  <a:schemeClr val="tx1"/>
                </a:solidFill>
                <a:ea typeface="MS PGothic" charset="-128"/>
              </a:rPr>
              <a:t>Finding</a:t>
            </a:r>
            <a:r>
              <a:rPr lang="da-DK" altLang="en-US" sz="2800" dirty="0">
                <a:solidFill>
                  <a:schemeClr val="tx1"/>
                </a:solidFill>
                <a:ea typeface="MS PGothic" charset="-128"/>
              </a:rPr>
              <a:t> - Putting it all </a:t>
            </a:r>
            <a:r>
              <a:rPr lang="da-DK" altLang="en-US" sz="2800" dirty="0" err="1" smtClean="0">
                <a:solidFill>
                  <a:schemeClr val="tx1"/>
                </a:solidFill>
                <a:ea typeface="MS PGothic" charset="-128"/>
              </a:rPr>
              <a:t>together</a:t>
            </a:r>
            <a:endParaRPr lang="en-US" sz="2800" dirty="0" smtClean="0">
              <a:solidFill>
                <a:schemeClr val="tx1"/>
              </a:solidFill>
            </a:endParaRPr>
          </a:p>
        </p:txBody>
      </p:sp>
    </p:spTree>
    <p:extLst>
      <p:ext uri="{BB962C8B-B14F-4D97-AF65-F5344CB8AC3E}">
        <p14:creationId xmlns:p14="http://schemas.microsoft.com/office/powerpoint/2010/main" val="13897292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2"/>
          <p:cNvSpPr>
            <a:spLocks noGrp="1"/>
          </p:cNvSpPr>
          <p:nvPr>
            <p:ph type="title"/>
          </p:nvPr>
        </p:nvSpPr>
        <p:spPr>
          <a:xfrm>
            <a:off x="71438" y="79375"/>
            <a:ext cx="6896100" cy="841375"/>
          </a:xfrm>
        </p:spPr>
        <p:txBody>
          <a:bodyPr/>
          <a:lstStyle/>
          <a:p>
            <a:r>
              <a:rPr lang="en-US" altLang="en-US" sz="2400">
                <a:ea typeface="MS PGothic" charset="-128"/>
              </a:rPr>
              <a:t>Lessons Learned Summery</a:t>
            </a:r>
          </a:p>
        </p:txBody>
      </p:sp>
    </p:spTree>
    <p:extLst>
      <p:ext uri="{BB962C8B-B14F-4D97-AF65-F5344CB8AC3E}">
        <p14:creationId xmlns:p14="http://schemas.microsoft.com/office/powerpoint/2010/main" val="9452981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2"/>
          <p:cNvSpPr>
            <a:spLocks noGrp="1"/>
          </p:cNvSpPr>
          <p:nvPr>
            <p:ph type="title"/>
          </p:nvPr>
        </p:nvSpPr>
        <p:spPr>
          <a:xfrm>
            <a:off x="71438" y="79375"/>
            <a:ext cx="6896100" cy="841375"/>
          </a:xfrm>
        </p:spPr>
        <p:txBody>
          <a:bodyPr/>
          <a:lstStyle/>
          <a:p>
            <a:r>
              <a:rPr lang="en-US" altLang="en-US" sz="2400" dirty="0">
                <a:ea typeface="MS PGothic" charset="-128"/>
              </a:rPr>
              <a:t>Lessons Learned Summery</a:t>
            </a:r>
          </a:p>
        </p:txBody>
      </p:sp>
      <p:sp>
        <p:nvSpPr>
          <p:cNvPr id="61443" name="Content Placeholder 1"/>
          <p:cNvSpPr>
            <a:spLocks noGrp="1"/>
          </p:cNvSpPr>
          <p:nvPr>
            <p:ph idx="1"/>
          </p:nvPr>
        </p:nvSpPr>
        <p:spPr>
          <a:xfrm>
            <a:off x="85725" y="996950"/>
            <a:ext cx="8963025" cy="5521325"/>
          </a:xfrm>
        </p:spPr>
        <p:txBody>
          <a:bodyPr/>
          <a:lstStyle/>
          <a:p>
            <a:pPr>
              <a:buFont typeface="Wingdings" charset="2"/>
              <a:buChar char="§"/>
            </a:pPr>
            <a:r>
              <a:rPr altLang="en-US" sz="1600">
                <a:ea typeface="MS PGothic" charset="-128"/>
              </a:rPr>
              <a:t>Business Architecture matters</a:t>
            </a:r>
          </a:p>
          <a:p>
            <a:pPr lvl="2">
              <a:buFont typeface="Wingdings" charset="2"/>
              <a:buChar char="§"/>
            </a:pPr>
            <a:r>
              <a:rPr altLang="en-US" sz="1200">
                <a:ea typeface="MS PGothic" charset="-128"/>
              </a:rPr>
              <a:t>Link to strategy is vital for Architectural direction </a:t>
            </a:r>
          </a:p>
          <a:p>
            <a:pPr lvl="2">
              <a:buFont typeface="Wingdings" charset="2"/>
              <a:buChar char="§"/>
            </a:pPr>
            <a:r>
              <a:rPr altLang="en-US" sz="1200">
                <a:ea typeface="MS PGothic" charset="-128"/>
              </a:rPr>
              <a:t>Business Model is vital for Improving Competitiveness and Operational Excellence</a:t>
            </a:r>
          </a:p>
          <a:p>
            <a:pPr lvl="2">
              <a:buFont typeface="Wingdings" charset="2"/>
              <a:buChar char="§"/>
            </a:pPr>
            <a:r>
              <a:rPr altLang="en-US" sz="1200">
                <a:ea typeface="MS PGothic" charset="-128"/>
              </a:rPr>
              <a:t>BPM &amp; Standardization matters for Cutting Cost (as one of the main drivers)</a:t>
            </a:r>
          </a:p>
          <a:p>
            <a:pPr lvl="2">
              <a:buFont typeface="Wingdings" charset="2"/>
              <a:buChar char="§"/>
            </a:pPr>
            <a:r>
              <a:rPr altLang="en-US" sz="1200">
                <a:ea typeface="MS PGothic" charset="-128"/>
              </a:rPr>
              <a:t>Business Information for strategic decision making is vital</a:t>
            </a:r>
          </a:p>
          <a:p>
            <a:pPr lvl="2">
              <a:buFont typeface="Wingdings" charset="2"/>
              <a:buChar char="§"/>
            </a:pPr>
            <a:r>
              <a:rPr altLang="en-US" sz="1200">
                <a:ea typeface="MS PGothic" charset="-128"/>
              </a:rPr>
              <a:t>Change of Service Model  is the main subject around Business Innovation &amp; Transformation</a:t>
            </a:r>
          </a:p>
          <a:p>
            <a:pPr lvl="2">
              <a:buFont typeface="Wingdings" charset="2"/>
              <a:buChar char="§"/>
            </a:pPr>
            <a:r>
              <a:rPr altLang="en-US" sz="1200">
                <a:ea typeface="MS PGothic" charset="-128"/>
              </a:rPr>
              <a:t>Link to the Critical Success Factors (CSFs) of the organization is the key to gather Bus. Req. </a:t>
            </a:r>
          </a:p>
          <a:p>
            <a:pPr lvl="2">
              <a:buFont typeface="Wingdings" charset="2"/>
              <a:buNone/>
            </a:pPr>
            <a:endParaRPr altLang="en-US" sz="1200">
              <a:ea typeface="MS PGothic" charset="-128"/>
            </a:endParaRPr>
          </a:p>
          <a:p>
            <a:pPr lvl="2">
              <a:buFont typeface="Wingdings" charset="2"/>
              <a:buChar char="§"/>
            </a:pPr>
            <a:endParaRPr altLang="en-US" sz="1200">
              <a:ea typeface="MS PGothic" charset="-128"/>
            </a:endParaRPr>
          </a:p>
          <a:p>
            <a:pPr lvl="2">
              <a:buFont typeface="Wingdings" charset="2"/>
              <a:buChar char="§"/>
            </a:pPr>
            <a:endParaRPr altLang="en-US" sz="1200">
              <a:ea typeface="MS PGothic" charset="-128"/>
            </a:endParaRPr>
          </a:p>
        </p:txBody>
      </p:sp>
    </p:spTree>
    <p:extLst>
      <p:ext uri="{BB962C8B-B14F-4D97-AF65-F5344CB8AC3E}">
        <p14:creationId xmlns:p14="http://schemas.microsoft.com/office/powerpoint/2010/main" val="5413310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2"/>
          <p:cNvSpPr>
            <a:spLocks noGrp="1"/>
          </p:cNvSpPr>
          <p:nvPr>
            <p:ph type="title"/>
          </p:nvPr>
        </p:nvSpPr>
        <p:spPr>
          <a:xfrm>
            <a:off x="71438" y="79375"/>
            <a:ext cx="6896100" cy="841375"/>
          </a:xfrm>
        </p:spPr>
        <p:txBody>
          <a:bodyPr/>
          <a:lstStyle/>
          <a:p>
            <a:r>
              <a:rPr lang="en-US" altLang="en-US" sz="2400">
                <a:ea typeface="MS PGothic" charset="-128"/>
              </a:rPr>
              <a:t>Lessons Learned Summery</a:t>
            </a:r>
          </a:p>
        </p:txBody>
      </p:sp>
      <p:sp>
        <p:nvSpPr>
          <p:cNvPr id="2" name="Content Placeholder 1"/>
          <p:cNvSpPr>
            <a:spLocks noGrp="1"/>
          </p:cNvSpPr>
          <p:nvPr>
            <p:ph idx="1"/>
          </p:nvPr>
        </p:nvSpPr>
        <p:spPr>
          <a:xfrm>
            <a:off x="85725" y="996950"/>
            <a:ext cx="8963025" cy="5521325"/>
          </a:xfrm>
        </p:spPr>
        <p:txBody>
          <a:bodyPr/>
          <a:lstStyle/>
          <a:p>
            <a:pPr>
              <a:buFont typeface="Wingdings" panose="05000000000000000000" pitchFamily="2" charset="2"/>
              <a:buChar char="§"/>
              <a:defRPr/>
            </a:pPr>
            <a:r>
              <a:rPr sz="1600" dirty="0" smtClean="0"/>
              <a:t>Business Architecture matters</a:t>
            </a:r>
          </a:p>
          <a:p>
            <a:pPr lvl="2">
              <a:buFont typeface="Wingdings" pitchFamily="2" charset="2"/>
              <a:buChar char="§"/>
              <a:defRPr/>
            </a:pPr>
            <a:r>
              <a:rPr sz="1200" dirty="0" smtClean="0"/>
              <a:t>Link to strategy is vital for Architectural direction </a:t>
            </a:r>
          </a:p>
          <a:p>
            <a:pPr lvl="2">
              <a:buFont typeface="Wingdings" pitchFamily="2" charset="2"/>
              <a:buChar char="§"/>
              <a:defRPr/>
            </a:pPr>
            <a:r>
              <a:rPr sz="1200" dirty="0" smtClean="0"/>
              <a:t>Business Model is vital for Improving Competitiveness and Operational Excellence</a:t>
            </a:r>
          </a:p>
          <a:p>
            <a:pPr lvl="2">
              <a:buFont typeface="Wingdings" pitchFamily="2" charset="2"/>
              <a:buChar char="§"/>
              <a:defRPr/>
            </a:pPr>
            <a:r>
              <a:rPr sz="1200" dirty="0" smtClean="0"/>
              <a:t>BPM &amp; Standardization matters for Cutting Cost (as one of the main drivers)</a:t>
            </a:r>
          </a:p>
          <a:p>
            <a:pPr lvl="2">
              <a:buFont typeface="Wingdings" pitchFamily="2" charset="2"/>
              <a:buChar char="§"/>
              <a:defRPr/>
            </a:pPr>
            <a:r>
              <a:rPr sz="1200" dirty="0" smtClean="0"/>
              <a:t>Business Information for strategic decision making is vital</a:t>
            </a:r>
          </a:p>
          <a:p>
            <a:pPr lvl="2">
              <a:buFont typeface="Wingdings" pitchFamily="2" charset="2"/>
              <a:buChar char="§"/>
              <a:defRPr/>
            </a:pPr>
            <a:r>
              <a:rPr sz="1200" dirty="0" smtClean="0"/>
              <a:t>Change of Service Model  is the main subject around Business Innovation &amp; Transformation</a:t>
            </a:r>
          </a:p>
          <a:p>
            <a:pPr lvl="2">
              <a:buFont typeface="Wingdings" pitchFamily="2" charset="2"/>
              <a:buChar char="§"/>
              <a:defRPr/>
            </a:pPr>
            <a:r>
              <a:rPr sz="1200" dirty="0" smtClean="0"/>
              <a:t>Link to the Critical Success Factors (CSFs) of the organization is the key to gather Bus. Req. </a:t>
            </a:r>
          </a:p>
          <a:p>
            <a:pPr>
              <a:buFont typeface="Wingdings" panose="05000000000000000000" pitchFamily="2" charset="2"/>
              <a:buChar char="§"/>
              <a:defRPr/>
            </a:pPr>
            <a:r>
              <a:rPr sz="1600" dirty="0" smtClean="0"/>
              <a:t>Information Systems Architecture (Application &amp; Data) matters</a:t>
            </a:r>
          </a:p>
          <a:p>
            <a:pPr marL="533400" indent="-174625">
              <a:spcBef>
                <a:spcPts val="0"/>
              </a:spcBef>
              <a:buClrTx/>
              <a:buSzPct val="100000"/>
              <a:buFont typeface="Wingdings" panose="05000000000000000000" pitchFamily="2" charset="2"/>
              <a:buChar char="§"/>
              <a:defRPr/>
            </a:pPr>
            <a:r>
              <a:rPr sz="1200" dirty="0" smtClean="0"/>
              <a:t> Application &amp; Data Standardization is vital for Cut Cost (cross standardization automation)</a:t>
            </a:r>
          </a:p>
          <a:p>
            <a:pPr marL="533400" indent="-174625">
              <a:spcBef>
                <a:spcPts val="0"/>
              </a:spcBef>
              <a:buClrTx/>
              <a:buSzPct val="100000"/>
              <a:buFont typeface="Wingdings" panose="05000000000000000000" pitchFamily="2" charset="2"/>
              <a:buChar char="§"/>
              <a:defRPr/>
            </a:pPr>
            <a:r>
              <a:rPr sz="1200" dirty="0" smtClean="0"/>
              <a:t> Application &amp; Data Consolidation &amp; Harmonization is vital for Cut Cost (cross standardization automation)</a:t>
            </a:r>
          </a:p>
          <a:p>
            <a:pPr marL="533400" indent="-174625">
              <a:spcBef>
                <a:spcPts val="0"/>
              </a:spcBef>
              <a:buClrTx/>
              <a:buSzPct val="100000"/>
              <a:buFont typeface="Wingdings" panose="05000000000000000000" pitchFamily="2" charset="2"/>
              <a:buChar char="§"/>
              <a:defRPr/>
            </a:pPr>
            <a:r>
              <a:rPr sz="1200" dirty="0" smtClean="0"/>
              <a:t> Value Matters (value identification, value creation and value realization has to be understood)</a:t>
            </a:r>
          </a:p>
          <a:p>
            <a:pPr marL="533400" indent="-174625">
              <a:spcBef>
                <a:spcPts val="0"/>
              </a:spcBef>
              <a:buClrTx/>
              <a:buSzPct val="100000"/>
              <a:buFont typeface="Wingdings" panose="05000000000000000000" pitchFamily="2" charset="2"/>
              <a:buChar char="§"/>
              <a:defRPr/>
            </a:pPr>
            <a:r>
              <a:rPr sz="1200" dirty="0" smtClean="0"/>
              <a:t> Improve IT Service Flow to support the Business Services is vital for cost cutting, customer orientation and value creation </a:t>
            </a:r>
          </a:p>
          <a:p>
            <a:pPr marL="533400" indent="-174625">
              <a:spcBef>
                <a:spcPts val="0"/>
              </a:spcBef>
              <a:buClrTx/>
              <a:buSzPct val="100000"/>
              <a:buFont typeface="Wingdings" panose="05000000000000000000" pitchFamily="2" charset="2"/>
              <a:buChar char="§"/>
              <a:defRPr/>
            </a:pPr>
            <a:r>
              <a:rPr sz="1200" dirty="0" smtClean="0"/>
              <a:t> Operational efficiency around custom code changes, application changes, Test mgt, implementation, application integration, interfaces, template changes, Integration, Functional and Regression testing, business process monitoring, change mgt, Control mgt, quality mgt, infrastructure mgt, platform mgt,  Incident Management etc.)</a:t>
            </a:r>
          </a:p>
          <a:p>
            <a:pPr lvl="2">
              <a:buFont typeface="Wingdings" pitchFamily="2" charset="2"/>
              <a:buNone/>
              <a:defRPr/>
            </a:pPr>
            <a:endParaRPr sz="1200" dirty="0" smtClean="0"/>
          </a:p>
          <a:p>
            <a:pPr lvl="2">
              <a:buFont typeface="Wingdings" pitchFamily="2" charset="2"/>
              <a:buChar char="§"/>
              <a:defRPr/>
            </a:pPr>
            <a:endParaRPr sz="1200" dirty="0" smtClean="0"/>
          </a:p>
          <a:p>
            <a:pPr lvl="2">
              <a:buFont typeface="Wingdings" pitchFamily="2" charset="2"/>
              <a:buChar char="§"/>
              <a:defRPr/>
            </a:pPr>
            <a:endParaRPr sz="1200" dirty="0"/>
          </a:p>
        </p:txBody>
      </p:sp>
    </p:spTree>
    <p:extLst>
      <p:ext uri="{BB962C8B-B14F-4D97-AF65-F5344CB8AC3E}">
        <p14:creationId xmlns:p14="http://schemas.microsoft.com/office/powerpoint/2010/main" val="14105816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2"/>
          <p:cNvSpPr>
            <a:spLocks noGrp="1"/>
          </p:cNvSpPr>
          <p:nvPr>
            <p:ph type="title"/>
          </p:nvPr>
        </p:nvSpPr>
        <p:spPr>
          <a:xfrm>
            <a:off x="71438" y="79375"/>
            <a:ext cx="6896100" cy="841375"/>
          </a:xfrm>
        </p:spPr>
        <p:txBody>
          <a:bodyPr/>
          <a:lstStyle/>
          <a:p>
            <a:r>
              <a:rPr lang="en-US" altLang="en-US" sz="2400">
                <a:ea typeface="MS PGothic" charset="-128"/>
              </a:rPr>
              <a:t>Lessons Learned Summery</a:t>
            </a:r>
          </a:p>
        </p:txBody>
      </p:sp>
      <p:sp>
        <p:nvSpPr>
          <p:cNvPr id="2" name="Content Placeholder 1"/>
          <p:cNvSpPr>
            <a:spLocks noGrp="1"/>
          </p:cNvSpPr>
          <p:nvPr>
            <p:ph idx="1"/>
          </p:nvPr>
        </p:nvSpPr>
        <p:spPr>
          <a:xfrm>
            <a:off x="85725" y="996950"/>
            <a:ext cx="8963025" cy="5521325"/>
          </a:xfrm>
        </p:spPr>
        <p:txBody>
          <a:bodyPr/>
          <a:lstStyle/>
          <a:p>
            <a:pPr>
              <a:buFont typeface="Wingdings" panose="05000000000000000000" pitchFamily="2" charset="2"/>
              <a:buChar char="§"/>
              <a:defRPr/>
            </a:pPr>
            <a:r>
              <a:rPr sz="1600" dirty="0" smtClean="0"/>
              <a:t>Business Architecture matters</a:t>
            </a:r>
          </a:p>
          <a:p>
            <a:pPr lvl="2">
              <a:buFont typeface="Wingdings" pitchFamily="2" charset="2"/>
              <a:buChar char="§"/>
              <a:defRPr/>
            </a:pPr>
            <a:r>
              <a:rPr sz="1200" dirty="0" smtClean="0"/>
              <a:t>Link to strategy is vital for Architectural direction </a:t>
            </a:r>
          </a:p>
          <a:p>
            <a:pPr lvl="2">
              <a:buFont typeface="Wingdings" pitchFamily="2" charset="2"/>
              <a:buChar char="§"/>
              <a:defRPr/>
            </a:pPr>
            <a:r>
              <a:rPr sz="1200" dirty="0" smtClean="0"/>
              <a:t>Business Model is vital for Improving Competitiveness and Operational Excellence</a:t>
            </a:r>
          </a:p>
          <a:p>
            <a:pPr lvl="2">
              <a:buFont typeface="Wingdings" pitchFamily="2" charset="2"/>
              <a:buChar char="§"/>
              <a:defRPr/>
            </a:pPr>
            <a:r>
              <a:rPr sz="1200" dirty="0" smtClean="0"/>
              <a:t>BPM &amp; Standardization matters for Cutting Cost (as one of the main drivers)</a:t>
            </a:r>
          </a:p>
          <a:p>
            <a:pPr lvl="2">
              <a:buFont typeface="Wingdings" pitchFamily="2" charset="2"/>
              <a:buChar char="§"/>
              <a:defRPr/>
            </a:pPr>
            <a:r>
              <a:rPr sz="1200" dirty="0" smtClean="0"/>
              <a:t>Business Information for strategic decision making is vital</a:t>
            </a:r>
          </a:p>
          <a:p>
            <a:pPr lvl="2">
              <a:buFont typeface="Wingdings" pitchFamily="2" charset="2"/>
              <a:buChar char="§"/>
              <a:defRPr/>
            </a:pPr>
            <a:r>
              <a:rPr sz="1200" dirty="0" smtClean="0"/>
              <a:t>Change of Service Model  is the main subject around Business Innovation &amp; Transformation</a:t>
            </a:r>
          </a:p>
          <a:p>
            <a:pPr lvl="2">
              <a:buFont typeface="Wingdings" pitchFamily="2" charset="2"/>
              <a:buChar char="§"/>
              <a:defRPr/>
            </a:pPr>
            <a:r>
              <a:rPr sz="1200" dirty="0" smtClean="0"/>
              <a:t>Link to the Critical Success Factors (CSFs) of the organization is the key to gather Bus. Req. </a:t>
            </a:r>
          </a:p>
          <a:p>
            <a:pPr>
              <a:buFont typeface="Wingdings" panose="05000000000000000000" pitchFamily="2" charset="2"/>
              <a:buChar char="§"/>
              <a:defRPr/>
            </a:pPr>
            <a:r>
              <a:rPr sz="1600" dirty="0" smtClean="0"/>
              <a:t>Information Systems Architecture (Application &amp; Data) matters</a:t>
            </a:r>
          </a:p>
          <a:p>
            <a:pPr marL="533400" indent="-174625">
              <a:spcBef>
                <a:spcPts val="0"/>
              </a:spcBef>
              <a:buClrTx/>
              <a:buSzPct val="100000"/>
              <a:buFont typeface="Wingdings" panose="05000000000000000000" pitchFamily="2" charset="2"/>
              <a:buChar char="§"/>
              <a:defRPr/>
            </a:pPr>
            <a:r>
              <a:rPr sz="1200" dirty="0" smtClean="0"/>
              <a:t> Application &amp; Data Standardization is vital for Cut Cost (cross standardization automation)</a:t>
            </a:r>
          </a:p>
          <a:p>
            <a:pPr marL="533400" indent="-174625">
              <a:spcBef>
                <a:spcPts val="0"/>
              </a:spcBef>
              <a:buClrTx/>
              <a:buSzPct val="100000"/>
              <a:buFont typeface="Wingdings" panose="05000000000000000000" pitchFamily="2" charset="2"/>
              <a:buChar char="§"/>
              <a:defRPr/>
            </a:pPr>
            <a:r>
              <a:rPr sz="1200" dirty="0" smtClean="0"/>
              <a:t> Application &amp; Data Consolidation &amp; Harmonization is vital for Cut Cost (cross standardization automation)</a:t>
            </a:r>
          </a:p>
          <a:p>
            <a:pPr marL="533400" indent="-174625">
              <a:spcBef>
                <a:spcPts val="0"/>
              </a:spcBef>
              <a:buClrTx/>
              <a:buSzPct val="100000"/>
              <a:buFont typeface="Wingdings" panose="05000000000000000000" pitchFamily="2" charset="2"/>
              <a:buChar char="§"/>
              <a:defRPr/>
            </a:pPr>
            <a:r>
              <a:rPr sz="1200" dirty="0" smtClean="0"/>
              <a:t> Value Matters (value identification, value creation and value realization has to be understood)</a:t>
            </a:r>
          </a:p>
          <a:p>
            <a:pPr marL="533400" indent="-174625">
              <a:spcBef>
                <a:spcPts val="0"/>
              </a:spcBef>
              <a:buClrTx/>
              <a:buSzPct val="100000"/>
              <a:buFont typeface="Wingdings" panose="05000000000000000000" pitchFamily="2" charset="2"/>
              <a:buChar char="§"/>
              <a:defRPr/>
            </a:pPr>
            <a:r>
              <a:rPr sz="1200" dirty="0" smtClean="0"/>
              <a:t> Improve IT Service Flow to support the Business Services is vital for cost cutting, customer orientation and value creation </a:t>
            </a:r>
          </a:p>
          <a:p>
            <a:pPr marL="533400" indent="-174625">
              <a:spcBef>
                <a:spcPts val="0"/>
              </a:spcBef>
              <a:buClrTx/>
              <a:buSzPct val="100000"/>
              <a:buFont typeface="Wingdings" panose="05000000000000000000" pitchFamily="2" charset="2"/>
              <a:buChar char="§"/>
              <a:defRPr/>
            </a:pPr>
            <a:r>
              <a:rPr sz="1200" dirty="0" smtClean="0"/>
              <a:t> Operational efficiency around custom code changes, application changes, Test mgt, implementation, application integration, interfaces, template changes, Integration, Functional and Regression testing, business process monitoring, change mgt, Control mgt, quality mgt, infrastructure mgt, platform mgt,  Incident Management etc.)</a:t>
            </a:r>
          </a:p>
          <a:p>
            <a:pPr>
              <a:buFont typeface="Wingdings" panose="05000000000000000000" pitchFamily="2" charset="2"/>
              <a:buChar char="§"/>
              <a:defRPr/>
            </a:pPr>
            <a:r>
              <a:rPr sz="1600" dirty="0" smtClean="0"/>
              <a:t>Technology Architecture (Platform &amp; Infrastructure) matters</a:t>
            </a:r>
          </a:p>
          <a:p>
            <a:pPr marL="533400" indent="-174625">
              <a:spcBef>
                <a:spcPts val="0"/>
              </a:spcBef>
              <a:buClrTx/>
              <a:buSzPct val="100000"/>
              <a:buFont typeface="Wingdings" panose="05000000000000000000" pitchFamily="2" charset="2"/>
              <a:buChar char="§"/>
              <a:defRPr/>
            </a:pPr>
            <a:r>
              <a:rPr sz="1200" dirty="0" smtClean="0"/>
              <a:t> Platform &amp; Infrastructure Standardization is vital for Cut Cost (cross standardization automation)</a:t>
            </a:r>
          </a:p>
          <a:p>
            <a:pPr marL="533400" indent="-174625">
              <a:spcBef>
                <a:spcPts val="0"/>
              </a:spcBef>
              <a:buClrTx/>
              <a:buSzPct val="100000"/>
              <a:buFont typeface="Wingdings" panose="05000000000000000000" pitchFamily="2" charset="2"/>
              <a:buChar char="§"/>
              <a:defRPr/>
            </a:pPr>
            <a:r>
              <a:rPr sz="1200" dirty="0" smtClean="0"/>
              <a:t> Platform &amp; Infrastructure Consolidation &amp; Harmonization is vital for Cut Cost (cross standardization automation)</a:t>
            </a:r>
          </a:p>
          <a:p>
            <a:pPr marL="533400" indent="-174625">
              <a:spcBef>
                <a:spcPts val="0"/>
              </a:spcBef>
              <a:buClrTx/>
              <a:buSzPct val="100000"/>
              <a:buFont typeface="Wingdings" panose="05000000000000000000" pitchFamily="2" charset="2"/>
              <a:buChar char="§"/>
              <a:defRPr/>
            </a:pPr>
            <a:r>
              <a:rPr sz="1200" dirty="0" smtClean="0"/>
              <a:t> Improve Platform &amp; Infrastructure Services to support the Business Services is vital for cost cutting, customer orientation and value creation </a:t>
            </a:r>
          </a:p>
          <a:p>
            <a:pPr marL="533400" indent="-174625">
              <a:spcBef>
                <a:spcPts val="0"/>
              </a:spcBef>
              <a:buClrTx/>
              <a:buSzPct val="100000"/>
              <a:buFont typeface="Wingdings" panose="05000000000000000000" pitchFamily="2" charset="2"/>
              <a:buChar char="§"/>
              <a:defRPr/>
            </a:pPr>
            <a:r>
              <a:rPr sz="1200" dirty="0" smtClean="0"/>
              <a:t>Operational efficiency of Platform &amp; Infrastructure around Test mgt, standardization, implementation, integration, platform changes, infrastructure monitoring, change mgt, Control mgt, backup, quality mgt, infrastructure mgt, platform mgt,  Incident Management etc.</a:t>
            </a:r>
          </a:p>
          <a:p>
            <a:pPr lvl="2">
              <a:buFont typeface="Wingdings" pitchFamily="2" charset="2"/>
              <a:buChar char="§"/>
              <a:defRPr/>
            </a:pPr>
            <a:endParaRPr sz="1200" dirty="0" smtClean="0"/>
          </a:p>
          <a:p>
            <a:pPr lvl="2">
              <a:buFont typeface="Wingdings" pitchFamily="2" charset="2"/>
              <a:buChar char="§"/>
              <a:defRPr/>
            </a:pPr>
            <a:endParaRPr sz="1200" dirty="0" smtClean="0"/>
          </a:p>
          <a:p>
            <a:pPr lvl="2">
              <a:buFont typeface="Wingdings" pitchFamily="2" charset="2"/>
              <a:buChar char="§"/>
              <a:defRPr/>
            </a:pPr>
            <a:endParaRPr sz="1200" dirty="0"/>
          </a:p>
        </p:txBody>
      </p:sp>
    </p:spTree>
    <p:extLst>
      <p:ext uri="{BB962C8B-B14F-4D97-AF65-F5344CB8AC3E}">
        <p14:creationId xmlns:p14="http://schemas.microsoft.com/office/powerpoint/2010/main" val="15730560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Business Architecture Agenda</a:t>
            </a:r>
            <a:endParaRPr lang="da-DK" dirty="0"/>
          </a:p>
        </p:txBody>
      </p:sp>
      <p:sp>
        <p:nvSpPr>
          <p:cNvPr id="3" name="Content Placeholder 2"/>
          <p:cNvSpPr>
            <a:spLocks noGrp="1"/>
          </p:cNvSpPr>
          <p:nvPr>
            <p:ph idx="1"/>
          </p:nvPr>
        </p:nvSpPr>
        <p:spPr>
          <a:xfrm>
            <a:off x="417443" y="1091184"/>
            <a:ext cx="8567531" cy="5433441"/>
          </a:xfrm>
        </p:spPr>
        <p:txBody>
          <a:bodyPr anchor="ctr">
            <a:normAutofit/>
          </a:bodyPr>
          <a:lstStyle/>
          <a:p>
            <a:pPr marL="179387"/>
            <a:r>
              <a:rPr lang="da-DK" sz="2800" b="1" dirty="0" smtClean="0">
                <a:solidFill>
                  <a:schemeClr val="tx1"/>
                </a:solidFill>
              </a:rPr>
              <a:t>Business Architecture research</a:t>
            </a:r>
            <a:endParaRPr lang="da-DK" sz="2800" b="1" dirty="0">
              <a:solidFill>
                <a:schemeClr val="tx1"/>
              </a:solidFill>
            </a:endParaRPr>
          </a:p>
          <a:p>
            <a:pPr marL="522287" indent="-342900">
              <a:buFont typeface="Wingdings" panose="05000000000000000000" pitchFamily="2" charset="2"/>
              <a:buChar char="Ø"/>
            </a:pPr>
            <a:r>
              <a:rPr lang="en-US" sz="2800" dirty="0">
                <a:solidFill>
                  <a:schemeClr val="tx1"/>
                </a:solidFill>
              </a:rPr>
              <a:t>Business Architecture Research </a:t>
            </a:r>
            <a:r>
              <a:rPr lang="en-US" sz="2800" dirty="0" smtClean="0">
                <a:solidFill>
                  <a:schemeClr val="tx1"/>
                </a:solidFill>
              </a:rPr>
              <a:t>Focus</a:t>
            </a:r>
          </a:p>
          <a:p>
            <a:pPr marL="522287" indent="-342900">
              <a:buFont typeface="Wingdings" panose="05000000000000000000" pitchFamily="2" charset="2"/>
              <a:buChar char="Ø"/>
            </a:pPr>
            <a:r>
              <a:rPr lang="en-US" sz="2800" dirty="0">
                <a:solidFill>
                  <a:schemeClr val="tx1"/>
                </a:solidFill>
              </a:rPr>
              <a:t>Business Architecture </a:t>
            </a:r>
            <a:r>
              <a:rPr lang="en-US" sz="2800" dirty="0" smtClean="0">
                <a:solidFill>
                  <a:schemeClr val="tx1"/>
                </a:solidFill>
              </a:rPr>
              <a:t>Research Considerations</a:t>
            </a:r>
          </a:p>
          <a:p>
            <a:pPr marL="522287" indent="-342900">
              <a:buFont typeface="Wingdings" panose="05000000000000000000" pitchFamily="2" charset="2"/>
              <a:buChar char="Ø"/>
            </a:pPr>
            <a:r>
              <a:rPr lang="en-US" sz="2800" dirty="0" smtClean="0">
                <a:solidFill>
                  <a:schemeClr val="tx1"/>
                </a:solidFill>
                <a:ea typeface="MS PGothic" panose="020B0600070205080204" pitchFamily="34" charset="-128"/>
              </a:rPr>
              <a:t>Business </a:t>
            </a:r>
            <a:r>
              <a:rPr lang="en-US" sz="2800" dirty="0">
                <a:solidFill>
                  <a:schemeClr val="tx1"/>
                </a:solidFill>
                <a:ea typeface="MS PGothic" panose="020B0600070205080204" pitchFamily="34" charset="-128"/>
              </a:rPr>
              <a:t>&amp; EA Research: 1765 CEOs and 2936 business leaders </a:t>
            </a:r>
            <a:r>
              <a:rPr lang="da-DK" sz="2800" dirty="0" err="1">
                <a:solidFill>
                  <a:schemeClr val="tx1"/>
                </a:solidFill>
                <a:ea typeface="MS PGothic" panose="020B0600070205080204" pitchFamily="34" charset="-128"/>
              </a:rPr>
              <a:t>representing</a:t>
            </a:r>
            <a:r>
              <a:rPr lang="da-DK" sz="2800" dirty="0">
                <a:solidFill>
                  <a:schemeClr val="tx1"/>
                </a:solidFill>
                <a:ea typeface="MS PGothic" panose="020B0600070205080204" pitchFamily="34" charset="-128"/>
              </a:rPr>
              <a:t> all major </a:t>
            </a:r>
            <a:r>
              <a:rPr lang="da-DK" sz="2800" dirty="0" err="1" smtClean="0">
                <a:solidFill>
                  <a:schemeClr val="tx1"/>
                </a:solidFill>
                <a:ea typeface="MS PGothic" panose="020B0600070205080204" pitchFamily="34" charset="-128"/>
              </a:rPr>
              <a:t>countries</a:t>
            </a:r>
            <a:r>
              <a:rPr lang="da-DK" sz="2800" dirty="0" smtClean="0">
                <a:solidFill>
                  <a:schemeClr val="tx1"/>
                </a:solidFill>
                <a:ea typeface="MS PGothic" panose="020B0600070205080204" pitchFamily="34" charset="-128"/>
              </a:rPr>
              <a:t> on: </a:t>
            </a:r>
            <a:r>
              <a:rPr lang="da-DK" altLang="en-US" sz="2800" dirty="0" err="1" smtClean="0">
                <a:solidFill>
                  <a:schemeClr val="tx1"/>
                </a:solidFill>
                <a:ea typeface="MS PGothic" charset="-128"/>
              </a:rPr>
              <a:t>What</a:t>
            </a:r>
            <a:r>
              <a:rPr lang="da-DK" altLang="en-US" sz="2800" dirty="0" smtClean="0">
                <a:solidFill>
                  <a:schemeClr val="tx1"/>
                </a:solidFill>
                <a:ea typeface="MS PGothic" charset="-128"/>
              </a:rPr>
              <a:t> </a:t>
            </a:r>
            <a:r>
              <a:rPr lang="da-DK" altLang="en-US" sz="2800" dirty="0">
                <a:solidFill>
                  <a:schemeClr val="tx1"/>
                </a:solidFill>
                <a:ea typeface="MS PGothic" charset="-128"/>
              </a:rPr>
              <a:t>is the </a:t>
            </a:r>
            <a:r>
              <a:rPr lang="da-DK" altLang="en-US" sz="2800" dirty="0" err="1">
                <a:solidFill>
                  <a:schemeClr val="tx1"/>
                </a:solidFill>
                <a:ea typeface="MS PGothic" charset="-128"/>
              </a:rPr>
              <a:t>current</a:t>
            </a:r>
            <a:r>
              <a:rPr lang="da-DK" altLang="en-US" sz="2800" dirty="0">
                <a:solidFill>
                  <a:schemeClr val="tx1"/>
                </a:solidFill>
                <a:ea typeface="MS PGothic" charset="-128"/>
              </a:rPr>
              <a:t> </a:t>
            </a:r>
            <a:r>
              <a:rPr lang="da-DK" altLang="en-US" sz="2800" dirty="0" err="1">
                <a:solidFill>
                  <a:schemeClr val="tx1"/>
                </a:solidFill>
                <a:ea typeface="MS PGothic" charset="-128"/>
              </a:rPr>
              <a:t>state</a:t>
            </a:r>
            <a:r>
              <a:rPr lang="da-DK" altLang="en-US" sz="2800" dirty="0">
                <a:solidFill>
                  <a:schemeClr val="tx1"/>
                </a:solidFill>
                <a:ea typeface="MS PGothic" charset="-128"/>
              </a:rPr>
              <a:t> of </a:t>
            </a:r>
            <a:r>
              <a:rPr lang="da-DK" altLang="en-US" sz="2800" dirty="0" smtClean="0">
                <a:solidFill>
                  <a:schemeClr val="tx1"/>
                </a:solidFill>
                <a:ea typeface="MS PGothic" charset="-128"/>
              </a:rPr>
              <a:t>the EA </a:t>
            </a:r>
            <a:r>
              <a:rPr lang="da-DK" altLang="en-US" sz="2800" dirty="0">
                <a:solidFill>
                  <a:schemeClr val="tx1"/>
                </a:solidFill>
                <a:ea typeface="MS PGothic" charset="-128"/>
              </a:rPr>
              <a:t>program</a:t>
            </a:r>
            <a:r>
              <a:rPr lang="da-DK" altLang="en-US" sz="2800" dirty="0" smtClean="0">
                <a:solidFill>
                  <a:schemeClr val="tx1"/>
                </a:solidFill>
                <a:ea typeface="MS PGothic" charset="-128"/>
              </a:rPr>
              <a:t>?</a:t>
            </a:r>
          </a:p>
          <a:p>
            <a:pPr marL="522287" indent="-342900">
              <a:buFont typeface="Wingdings" panose="05000000000000000000" pitchFamily="2" charset="2"/>
              <a:buChar char="Ø"/>
            </a:pPr>
            <a:r>
              <a:rPr lang="en-US" altLang="en-US" sz="2800" dirty="0">
                <a:solidFill>
                  <a:schemeClr val="tx1"/>
                </a:solidFill>
                <a:ea typeface="MS PGothic" charset="-128"/>
              </a:rPr>
              <a:t>Lessons Learned </a:t>
            </a:r>
            <a:r>
              <a:rPr lang="en-US" altLang="en-US" sz="2800" dirty="0" smtClean="0">
                <a:solidFill>
                  <a:schemeClr val="tx1"/>
                </a:solidFill>
                <a:ea typeface="MS PGothic" charset="-128"/>
              </a:rPr>
              <a:t>Summery</a:t>
            </a:r>
          </a:p>
          <a:p>
            <a:pPr marL="522287" indent="-342900">
              <a:buFont typeface="Wingdings" panose="05000000000000000000" pitchFamily="2" charset="2"/>
              <a:buChar char="Ø"/>
            </a:pPr>
            <a:r>
              <a:rPr lang="da-DK" altLang="en-US" sz="2800" dirty="0" smtClean="0">
                <a:solidFill>
                  <a:srgbClr val="FF0000"/>
                </a:solidFill>
                <a:ea typeface="MS PGothic" charset="-128"/>
              </a:rPr>
              <a:t>Research </a:t>
            </a:r>
            <a:r>
              <a:rPr lang="da-DK" altLang="en-US" sz="2800" dirty="0" err="1">
                <a:solidFill>
                  <a:srgbClr val="FF0000"/>
                </a:solidFill>
                <a:ea typeface="MS PGothic" charset="-128"/>
              </a:rPr>
              <a:t>Finding</a:t>
            </a:r>
            <a:r>
              <a:rPr lang="da-DK" altLang="en-US" sz="2800" dirty="0">
                <a:solidFill>
                  <a:srgbClr val="FF0000"/>
                </a:solidFill>
                <a:ea typeface="MS PGothic" charset="-128"/>
              </a:rPr>
              <a:t> - Putting it all </a:t>
            </a:r>
            <a:r>
              <a:rPr lang="da-DK" altLang="en-US" sz="2800" dirty="0" err="1" smtClean="0">
                <a:solidFill>
                  <a:srgbClr val="FF0000"/>
                </a:solidFill>
                <a:ea typeface="MS PGothic" charset="-128"/>
              </a:rPr>
              <a:t>together</a:t>
            </a:r>
            <a:endParaRPr lang="en-US" sz="2800" dirty="0" smtClean="0">
              <a:solidFill>
                <a:srgbClr val="FF0000"/>
              </a:solidFill>
            </a:endParaRPr>
          </a:p>
        </p:txBody>
      </p:sp>
    </p:spTree>
    <p:extLst>
      <p:ext uri="{BB962C8B-B14F-4D97-AF65-F5344CB8AC3E}">
        <p14:creationId xmlns:p14="http://schemas.microsoft.com/office/powerpoint/2010/main" val="14286549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2"/>
          <p:cNvSpPr>
            <a:spLocks noGrp="1"/>
          </p:cNvSpPr>
          <p:nvPr>
            <p:ph type="title"/>
          </p:nvPr>
        </p:nvSpPr>
        <p:spPr>
          <a:xfrm>
            <a:off x="71437" y="255953"/>
            <a:ext cx="8738265" cy="664797"/>
          </a:xfrm>
        </p:spPr>
        <p:txBody>
          <a:bodyPr/>
          <a:lstStyle/>
          <a:p>
            <a:r>
              <a:rPr lang="da-DK" altLang="en-US" dirty="0" smtClean="0">
                <a:ea typeface="MS PGothic" charset="-128"/>
              </a:rPr>
              <a:t>Research </a:t>
            </a:r>
            <a:r>
              <a:rPr lang="da-DK" altLang="en-US" dirty="0" err="1" smtClean="0">
                <a:ea typeface="MS PGothic" charset="-128"/>
              </a:rPr>
              <a:t>Finding</a:t>
            </a:r>
            <a:r>
              <a:rPr lang="da-DK" altLang="en-US" dirty="0" smtClean="0">
                <a:ea typeface="MS PGothic" charset="-128"/>
              </a:rPr>
              <a:t> - Putting it all </a:t>
            </a:r>
            <a:r>
              <a:rPr lang="da-DK" altLang="en-US" dirty="0" err="1" smtClean="0">
                <a:ea typeface="MS PGothic" charset="-128"/>
              </a:rPr>
              <a:t>together</a:t>
            </a:r>
            <a:r>
              <a:rPr lang="da-DK" altLang="en-US" dirty="0" smtClean="0">
                <a:ea typeface="MS PGothic" charset="-128"/>
              </a:rPr>
              <a:t>: </a:t>
            </a:r>
            <a:br>
              <a:rPr lang="da-DK" altLang="en-US" dirty="0" smtClean="0">
                <a:ea typeface="MS PGothic" charset="-128"/>
              </a:rPr>
            </a:br>
            <a:r>
              <a:rPr lang="da-DK" altLang="en-US" dirty="0" smtClean="0">
                <a:ea typeface="MS PGothic" charset="-128"/>
              </a:rPr>
              <a:t>Business Design is the basis for the Business Architecture</a:t>
            </a:r>
            <a:endParaRPr lang="da-DK" altLang="en-US" b="0" dirty="0">
              <a:ea typeface="MS PGothic" charset="-128"/>
            </a:endParaRPr>
          </a:p>
        </p:txBody>
      </p:sp>
      <p:pic>
        <p:nvPicPr>
          <p:cNvPr id="64515" name="Content Placeholder 4" descr="Layered Architecture - Business Model and Business Model of IT 01-01.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14450" y="996950"/>
            <a:ext cx="6505575" cy="5521325"/>
          </a:xfrm>
        </p:spPr>
      </p:pic>
      <p:sp>
        <p:nvSpPr>
          <p:cNvPr id="7" name="Rectangle 6"/>
          <p:cNvSpPr/>
          <p:nvPr/>
        </p:nvSpPr>
        <p:spPr>
          <a:xfrm>
            <a:off x="1330325" y="6450013"/>
            <a:ext cx="2038350" cy="107950"/>
          </a:xfrm>
          <a:prstGeom prst="rect">
            <a:avLst/>
          </a:prstGeom>
          <a:solidFill>
            <a:schemeClr val="bg1"/>
          </a:solidFill>
        </p:spPr>
        <p:txBody>
          <a:bodyPr lIns="0" tIns="0" rIns="0" bIns="0">
            <a:spAutoFit/>
          </a:bodyPr>
          <a:lstStyle/>
          <a:p>
            <a:pPr eaLnBrk="1" hangingPunct="1">
              <a:buClr>
                <a:schemeClr val="accent1"/>
              </a:buClr>
              <a:buSzPct val="80000"/>
              <a:buFont typeface="Wingdings" panose="05000000000000000000" pitchFamily="2" charset="2"/>
              <a:buNone/>
              <a:defRPr/>
            </a:pPr>
            <a:r>
              <a:rPr lang="da-DK" sz="700">
                <a:solidFill>
                  <a:schemeClr val="tx1">
                    <a:lumMod val="65000"/>
                    <a:lumOff val="35000"/>
                  </a:schemeClr>
                </a:solidFill>
                <a:ea typeface="MS PGothic" panose="020B0600070205080204" pitchFamily="34" charset="-128"/>
              </a:rPr>
              <a:t>LEADing Practice Business &amp; IT Alignment</a:t>
            </a:r>
            <a:endParaRPr lang="en-US" sz="700" dirty="0">
              <a:solidFill>
                <a:schemeClr val="tx1">
                  <a:lumMod val="65000"/>
                  <a:lumOff val="35000"/>
                </a:schemeClr>
              </a:solidFill>
              <a:ea typeface="MS PGothic" panose="020B0600070205080204" pitchFamily="34" charset="-128"/>
            </a:endParaRPr>
          </a:p>
        </p:txBody>
      </p:sp>
      <p:sp>
        <p:nvSpPr>
          <p:cNvPr id="8" name="Rectangle 7"/>
          <p:cNvSpPr/>
          <p:nvPr/>
        </p:nvSpPr>
        <p:spPr>
          <a:xfrm>
            <a:off x="3982065" y="6450013"/>
            <a:ext cx="3822085" cy="215444"/>
          </a:xfrm>
          <a:prstGeom prst="rect">
            <a:avLst/>
          </a:prstGeom>
          <a:solidFill>
            <a:schemeClr val="bg1"/>
          </a:solidFill>
        </p:spPr>
        <p:txBody>
          <a:bodyPr wrap="square" lIns="0" tIns="0" rIns="0" bIns="0">
            <a:spAutoFit/>
          </a:bodyPr>
          <a:lstStyle/>
          <a:p>
            <a:pPr algn="r" eaLnBrk="1" hangingPunct="1">
              <a:buClr>
                <a:schemeClr val="accent1"/>
              </a:buClr>
              <a:buSzPct val="80000"/>
              <a:buFont typeface="Wingdings" panose="05000000000000000000" pitchFamily="2" charset="2"/>
              <a:buNone/>
              <a:defRPr/>
            </a:pPr>
            <a:r>
              <a:rPr lang="da-DK" sz="700" dirty="0" smtClean="0">
                <a:solidFill>
                  <a:schemeClr val="tx1">
                    <a:lumMod val="65000"/>
                    <a:lumOff val="35000"/>
                  </a:schemeClr>
                </a:solidFill>
                <a:ea typeface="MS PGothic" panose="020B0600070205080204" pitchFamily="34" charset="-128"/>
              </a:rPr>
              <a:t>Source: Global </a:t>
            </a:r>
            <a:r>
              <a:rPr lang="da-DK" sz="700" dirty="0" err="1" smtClean="0">
                <a:solidFill>
                  <a:schemeClr val="tx1">
                    <a:lumMod val="65000"/>
                    <a:lumOff val="35000"/>
                  </a:schemeClr>
                </a:solidFill>
                <a:ea typeface="MS PGothic" panose="020B0600070205080204" pitchFamily="34" charset="-128"/>
              </a:rPr>
              <a:t>University</a:t>
            </a:r>
            <a:r>
              <a:rPr lang="da-DK" sz="700" dirty="0" smtClean="0">
                <a:solidFill>
                  <a:schemeClr val="tx1">
                    <a:lumMod val="65000"/>
                    <a:lumOff val="35000"/>
                  </a:schemeClr>
                </a:solidFill>
                <a:ea typeface="MS PGothic" panose="020B0600070205080204" pitchFamily="34" charset="-128"/>
              </a:rPr>
              <a:t> Alliance </a:t>
            </a:r>
          </a:p>
          <a:p>
            <a:pPr algn="r" eaLnBrk="1" hangingPunct="1">
              <a:buClr>
                <a:schemeClr val="accent1"/>
              </a:buClr>
              <a:buSzPct val="80000"/>
              <a:buFont typeface="Wingdings" panose="05000000000000000000" pitchFamily="2" charset="2"/>
              <a:buNone/>
              <a:defRPr/>
            </a:pPr>
            <a:r>
              <a:rPr lang="da-DK" sz="700" dirty="0" smtClean="0">
                <a:solidFill>
                  <a:schemeClr val="tx1">
                    <a:lumMod val="65000"/>
                    <a:lumOff val="35000"/>
                  </a:schemeClr>
                </a:solidFill>
                <a:ea typeface="MS PGothic" panose="020B0600070205080204" pitchFamily="34" charset="-128"/>
              </a:rPr>
              <a:t>(FMI: </a:t>
            </a:r>
            <a:r>
              <a:rPr lang="da-DK" sz="700" dirty="0" err="1" smtClean="0">
                <a:solidFill>
                  <a:schemeClr val="tx1">
                    <a:lumMod val="65000"/>
                    <a:lumOff val="35000"/>
                  </a:schemeClr>
                </a:solidFill>
                <a:ea typeface="MS PGothic" panose="020B0600070205080204" pitchFamily="34" charset="-128"/>
              </a:rPr>
              <a:t>www.globaluniversityalliance.net</a:t>
            </a:r>
            <a:r>
              <a:rPr lang="da-DK" sz="700" dirty="0" smtClean="0">
                <a:solidFill>
                  <a:schemeClr val="tx1">
                    <a:lumMod val="65000"/>
                    <a:lumOff val="35000"/>
                  </a:schemeClr>
                </a:solidFill>
                <a:ea typeface="MS PGothic" panose="020B0600070205080204" pitchFamily="34" charset="-128"/>
              </a:rPr>
              <a:t>/research-</a:t>
            </a:r>
            <a:r>
              <a:rPr lang="da-DK" sz="700" dirty="0" err="1" smtClean="0">
                <a:solidFill>
                  <a:schemeClr val="tx1">
                    <a:lumMod val="65000"/>
                    <a:lumOff val="35000"/>
                  </a:schemeClr>
                </a:solidFill>
                <a:ea typeface="MS PGothic" panose="020B0600070205080204" pitchFamily="34" charset="-128"/>
              </a:rPr>
              <a:t>areas</a:t>
            </a:r>
            <a:r>
              <a:rPr lang="da-DK" sz="700" dirty="0" smtClean="0">
                <a:solidFill>
                  <a:schemeClr val="tx1">
                    <a:lumMod val="65000"/>
                    <a:lumOff val="35000"/>
                  </a:schemeClr>
                </a:solidFill>
                <a:ea typeface="MS PGothic" panose="020B0600070205080204" pitchFamily="34" charset="-128"/>
              </a:rPr>
              <a:t>/business-architecture-research/)</a:t>
            </a:r>
            <a:endParaRPr lang="en-US" sz="700" dirty="0">
              <a:solidFill>
                <a:schemeClr val="tx1">
                  <a:lumMod val="65000"/>
                  <a:lumOff val="35000"/>
                </a:schemeClr>
              </a:solidFill>
              <a:ea typeface="MS PGothic" panose="020B0600070205080204" pitchFamily="34" charset="-128"/>
            </a:endParaRPr>
          </a:p>
        </p:txBody>
      </p:sp>
    </p:spTree>
    <p:extLst>
      <p:ext uri="{BB962C8B-B14F-4D97-AF65-F5344CB8AC3E}">
        <p14:creationId xmlns:p14="http://schemas.microsoft.com/office/powerpoint/2010/main" val="6810473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a:t>
            </a:r>
            <a:r>
              <a:rPr lang="en-US" dirty="0"/>
              <a:t>Architecture Research Focus</a:t>
            </a:r>
            <a:endParaRPr lang="en-US" dirty="0"/>
          </a:p>
        </p:txBody>
      </p:sp>
      <p:sp>
        <p:nvSpPr>
          <p:cNvPr id="3" name="Content Placeholder 2"/>
          <p:cNvSpPr>
            <a:spLocks noGrp="1"/>
          </p:cNvSpPr>
          <p:nvPr>
            <p:ph idx="1"/>
          </p:nvPr>
        </p:nvSpPr>
        <p:spPr/>
        <p:txBody>
          <a:bodyPr/>
          <a:lstStyle/>
          <a:p>
            <a:endParaRPr lang="en-US" u="sng" dirty="0">
              <a:hlinkClick r:id="rId2"/>
            </a:endParaRPr>
          </a:p>
          <a:p>
            <a:endParaRPr lang="en-US" dirty="0" smtClean="0"/>
          </a:p>
          <a:p>
            <a:endParaRPr lang="en-US" dirty="0"/>
          </a:p>
        </p:txBody>
      </p:sp>
      <p:sp>
        <p:nvSpPr>
          <p:cNvPr id="4" name="TextBox 3"/>
          <p:cNvSpPr txBox="1"/>
          <p:nvPr/>
        </p:nvSpPr>
        <p:spPr>
          <a:xfrm>
            <a:off x="270130" y="1120680"/>
            <a:ext cx="8392089" cy="5324535"/>
          </a:xfrm>
          <a:prstGeom prst="rect">
            <a:avLst/>
          </a:prstGeom>
          <a:noFill/>
        </p:spPr>
        <p:txBody>
          <a:bodyPr wrap="square" rtlCol="0">
            <a:spAutoFit/>
          </a:bodyPr>
          <a:lstStyle/>
          <a:p>
            <a:pPr algn="l"/>
            <a:r>
              <a:rPr lang="en-US" sz="2000" b="1" dirty="0"/>
              <a:t>Research Focus</a:t>
            </a:r>
          </a:p>
          <a:p>
            <a:pPr algn="l"/>
            <a:r>
              <a:rPr lang="en-US" sz="2000" dirty="0"/>
              <a:t>Information and research is sought on topics related to the understanding and comparison of Business Architecture Frameworks (BAFs), including, but not limited to:</a:t>
            </a:r>
          </a:p>
          <a:p>
            <a:pPr marL="285750" indent="-285750" algn="l">
              <a:buFont typeface="Arial" charset="0"/>
              <a:buChar char="•"/>
            </a:pPr>
            <a:r>
              <a:rPr lang="en-US" sz="2000" dirty="0"/>
              <a:t>Semantic foundations of Business Architecture Frameworks</a:t>
            </a:r>
          </a:p>
          <a:p>
            <a:pPr marL="285750" indent="-285750" algn="l">
              <a:buFont typeface="Arial" charset="0"/>
              <a:buChar char="•"/>
            </a:pPr>
            <a:r>
              <a:rPr lang="en-US" sz="2000" dirty="0"/>
              <a:t>What common Ontology aspects do the various Business Architecture concepts have?</a:t>
            </a:r>
          </a:p>
          <a:p>
            <a:pPr marL="285750" indent="-285750" algn="l">
              <a:buFont typeface="Arial" charset="0"/>
              <a:buChar char="•"/>
            </a:pPr>
            <a:r>
              <a:rPr lang="en-US" sz="2000" dirty="0"/>
              <a:t>What common meta objects do they these Business Architecture concepts have?</a:t>
            </a:r>
          </a:p>
          <a:p>
            <a:pPr marL="285750" indent="-285750" algn="l">
              <a:buFont typeface="Arial" charset="0"/>
              <a:buChar char="•"/>
            </a:pPr>
            <a:r>
              <a:rPr lang="en-US" sz="2000" dirty="0"/>
              <a:t>What common templates/models do the Business Architecture concepts have?</a:t>
            </a:r>
          </a:p>
          <a:p>
            <a:pPr marL="285750" indent="-285750" algn="l">
              <a:buFont typeface="Arial" charset="0"/>
              <a:buChar char="•"/>
            </a:pPr>
            <a:r>
              <a:rPr lang="en-US" sz="2000" dirty="0"/>
              <a:t>Organization and modularization principles of their Business Architecture concepts</a:t>
            </a:r>
          </a:p>
          <a:p>
            <a:pPr marL="285750" indent="-285750" algn="l">
              <a:buFont typeface="Arial" charset="0"/>
              <a:buChar char="•"/>
            </a:pPr>
            <a:r>
              <a:rPr lang="en-US" sz="2000" dirty="0"/>
              <a:t>Extension and customization mechanisms for Business Architecture</a:t>
            </a:r>
          </a:p>
          <a:p>
            <a:pPr marL="285750" indent="-285750" algn="l">
              <a:buFont typeface="Arial" charset="0"/>
              <a:buChar char="•"/>
            </a:pPr>
            <a:r>
              <a:rPr lang="en-US" sz="2000" dirty="0"/>
              <a:t>Comparing Business Architecture method and approaches for comparison</a:t>
            </a:r>
          </a:p>
          <a:p>
            <a:pPr marL="285750" indent="-285750" algn="l">
              <a:buFont typeface="Arial" charset="0"/>
              <a:buChar char="•"/>
            </a:pPr>
            <a:r>
              <a:rPr lang="en-US" sz="2000" dirty="0"/>
              <a:t>What Business Architecture roles </a:t>
            </a:r>
            <a:r>
              <a:rPr lang="en-US" sz="2000" dirty="0" smtClean="0"/>
              <a:t>exist</a:t>
            </a:r>
            <a:endParaRPr lang="en-US" sz="2000" dirty="0"/>
          </a:p>
        </p:txBody>
      </p:sp>
    </p:spTree>
    <p:extLst>
      <p:ext uri="{BB962C8B-B14F-4D97-AF65-F5344CB8AC3E}">
        <p14:creationId xmlns:p14="http://schemas.microsoft.com/office/powerpoint/2010/main" val="19746015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2"/>
          <p:cNvSpPr>
            <a:spLocks noGrp="1"/>
          </p:cNvSpPr>
          <p:nvPr>
            <p:ph type="title"/>
          </p:nvPr>
        </p:nvSpPr>
        <p:spPr>
          <a:xfrm>
            <a:off x="71438" y="-76446"/>
            <a:ext cx="8757930" cy="997196"/>
          </a:xfrm>
        </p:spPr>
        <p:txBody>
          <a:bodyPr/>
          <a:lstStyle/>
          <a:p>
            <a:r>
              <a:rPr lang="da-DK" altLang="en-US" dirty="0">
                <a:ea typeface="MS PGothic" charset="-128"/>
              </a:rPr>
              <a:t>Research </a:t>
            </a:r>
            <a:r>
              <a:rPr lang="da-DK" altLang="en-US" dirty="0" err="1">
                <a:ea typeface="MS PGothic" charset="-128"/>
              </a:rPr>
              <a:t>Finding</a:t>
            </a:r>
            <a:r>
              <a:rPr lang="da-DK" altLang="en-US" dirty="0">
                <a:ea typeface="MS PGothic" charset="-128"/>
              </a:rPr>
              <a:t> - Putting it all </a:t>
            </a:r>
            <a:r>
              <a:rPr lang="da-DK" altLang="en-US" dirty="0" err="1">
                <a:ea typeface="MS PGothic" charset="-128"/>
              </a:rPr>
              <a:t>together</a:t>
            </a:r>
            <a:r>
              <a:rPr lang="da-DK" altLang="en-US" dirty="0">
                <a:ea typeface="MS PGothic" charset="-128"/>
              </a:rPr>
              <a:t>: </a:t>
            </a:r>
            <a:r>
              <a:rPr lang="da-DK" altLang="en-US" dirty="0" smtClean="0">
                <a:ea typeface="MS PGothic" charset="-128"/>
              </a:rPr>
              <a:t/>
            </a:r>
            <a:br>
              <a:rPr lang="da-DK" altLang="en-US" dirty="0" smtClean="0">
                <a:ea typeface="MS PGothic" charset="-128"/>
              </a:rPr>
            </a:br>
            <a:r>
              <a:rPr lang="da-DK" altLang="en-US" dirty="0" smtClean="0">
                <a:ea typeface="MS PGothic" charset="-128"/>
              </a:rPr>
              <a:t>IT Design is to </a:t>
            </a:r>
            <a:r>
              <a:rPr lang="da-DK" altLang="en-US" dirty="0" err="1" smtClean="0">
                <a:ea typeface="MS PGothic" charset="-128"/>
              </a:rPr>
              <a:t>often</a:t>
            </a:r>
            <a:r>
              <a:rPr lang="da-DK" altLang="en-US" dirty="0" smtClean="0">
                <a:ea typeface="MS PGothic" charset="-128"/>
              </a:rPr>
              <a:t> a siloed </a:t>
            </a:r>
            <a:r>
              <a:rPr lang="da-DK" altLang="en-US" dirty="0" err="1" smtClean="0">
                <a:ea typeface="MS PGothic" charset="-128"/>
              </a:rPr>
              <a:t>view</a:t>
            </a:r>
            <a:r>
              <a:rPr lang="da-DK" altLang="en-US" dirty="0" smtClean="0">
                <a:ea typeface="MS PGothic" charset="-128"/>
              </a:rPr>
              <a:t> of a </a:t>
            </a:r>
            <a:r>
              <a:rPr lang="da-DK" altLang="en-US" dirty="0" err="1" smtClean="0">
                <a:ea typeface="MS PGothic" charset="-128"/>
              </a:rPr>
              <a:t>specific</a:t>
            </a:r>
            <a:r>
              <a:rPr lang="da-DK" altLang="en-US" dirty="0" smtClean="0">
                <a:ea typeface="MS PGothic" charset="-128"/>
              </a:rPr>
              <a:t> business </a:t>
            </a:r>
            <a:r>
              <a:rPr lang="da-DK" altLang="en-US" dirty="0" err="1" smtClean="0">
                <a:ea typeface="MS PGothic" charset="-128"/>
              </a:rPr>
              <a:t>need</a:t>
            </a:r>
            <a:r>
              <a:rPr lang="da-DK" altLang="en-US" dirty="0" smtClean="0">
                <a:ea typeface="MS PGothic" charset="-128"/>
              </a:rPr>
              <a:t> and </a:t>
            </a:r>
            <a:r>
              <a:rPr lang="da-DK" altLang="en-US" dirty="0" err="1" smtClean="0">
                <a:ea typeface="MS PGothic" charset="-128"/>
              </a:rPr>
              <a:t>requirement</a:t>
            </a:r>
            <a:endParaRPr lang="da-DK" altLang="en-US" dirty="0">
              <a:ea typeface="MS PGothic" charset="-128"/>
            </a:endParaRPr>
          </a:p>
        </p:txBody>
      </p:sp>
      <p:pic>
        <p:nvPicPr>
          <p:cNvPr id="65539" name="Content Placeholder 4" descr="Layered Architecture - Business Model and Business Model of IT 01-01.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14450" y="996950"/>
            <a:ext cx="6505575" cy="5521325"/>
          </a:xfrm>
        </p:spPr>
      </p:pic>
      <p:sp>
        <p:nvSpPr>
          <p:cNvPr id="7" name="Rectangle 6"/>
          <p:cNvSpPr/>
          <p:nvPr/>
        </p:nvSpPr>
        <p:spPr>
          <a:xfrm>
            <a:off x="1330325" y="6450013"/>
            <a:ext cx="2038350" cy="107950"/>
          </a:xfrm>
          <a:prstGeom prst="rect">
            <a:avLst/>
          </a:prstGeom>
          <a:solidFill>
            <a:schemeClr val="bg1"/>
          </a:solidFill>
        </p:spPr>
        <p:txBody>
          <a:bodyPr lIns="0" tIns="0" rIns="0" bIns="0">
            <a:spAutoFit/>
          </a:bodyPr>
          <a:lstStyle/>
          <a:p>
            <a:pPr eaLnBrk="1" hangingPunct="1">
              <a:buClr>
                <a:schemeClr val="accent1"/>
              </a:buClr>
              <a:buSzPct val="80000"/>
              <a:buFont typeface="Wingdings" panose="05000000000000000000" pitchFamily="2" charset="2"/>
              <a:buNone/>
              <a:defRPr/>
            </a:pPr>
            <a:r>
              <a:rPr lang="da-DK" sz="700">
                <a:solidFill>
                  <a:schemeClr val="tx1">
                    <a:lumMod val="65000"/>
                    <a:lumOff val="35000"/>
                  </a:schemeClr>
                </a:solidFill>
                <a:ea typeface="MS PGothic" panose="020B0600070205080204" pitchFamily="34" charset="-128"/>
              </a:rPr>
              <a:t>LEADing Practice Business &amp; IT Alignment</a:t>
            </a:r>
            <a:endParaRPr lang="en-US" sz="700" dirty="0">
              <a:solidFill>
                <a:schemeClr val="tx1">
                  <a:lumMod val="65000"/>
                  <a:lumOff val="35000"/>
                </a:schemeClr>
              </a:solidFill>
              <a:ea typeface="MS PGothic" panose="020B0600070205080204" pitchFamily="34" charset="-128"/>
            </a:endParaRPr>
          </a:p>
        </p:txBody>
      </p:sp>
      <p:sp>
        <p:nvSpPr>
          <p:cNvPr id="8" name="Rectangle 7"/>
          <p:cNvSpPr/>
          <p:nvPr/>
        </p:nvSpPr>
        <p:spPr>
          <a:xfrm>
            <a:off x="3982065" y="6450013"/>
            <a:ext cx="3822085" cy="215444"/>
          </a:xfrm>
          <a:prstGeom prst="rect">
            <a:avLst/>
          </a:prstGeom>
          <a:solidFill>
            <a:schemeClr val="bg1"/>
          </a:solidFill>
        </p:spPr>
        <p:txBody>
          <a:bodyPr wrap="square" lIns="0" tIns="0" rIns="0" bIns="0">
            <a:spAutoFit/>
          </a:bodyPr>
          <a:lstStyle/>
          <a:p>
            <a:pPr algn="r" eaLnBrk="1" hangingPunct="1">
              <a:buClr>
                <a:schemeClr val="accent1"/>
              </a:buClr>
              <a:buSzPct val="80000"/>
              <a:buFont typeface="Wingdings" panose="05000000000000000000" pitchFamily="2" charset="2"/>
              <a:buNone/>
              <a:defRPr/>
            </a:pPr>
            <a:r>
              <a:rPr lang="da-DK" sz="700" dirty="0" smtClean="0">
                <a:solidFill>
                  <a:schemeClr val="tx1">
                    <a:lumMod val="65000"/>
                    <a:lumOff val="35000"/>
                  </a:schemeClr>
                </a:solidFill>
                <a:ea typeface="MS PGothic" panose="020B0600070205080204" pitchFamily="34" charset="-128"/>
              </a:rPr>
              <a:t>Source: Global </a:t>
            </a:r>
            <a:r>
              <a:rPr lang="da-DK" sz="700" dirty="0" err="1" smtClean="0">
                <a:solidFill>
                  <a:schemeClr val="tx1">
                    <a:lumMod val="65000"/>
                    <a:lumOff val="35000"/>
                  </a:schemeClr>
                </a:solidFill>
                <a:ea typeface="MS PGothic" panose="020B0600070205080204" pitchFamily="34" charset="-128"/>
              </a:rPr>
              <a:t>University</a:t>
            </a:r>
            <a:r>
              <a:rPr lang="da-DK" sz="700" dirty="0" smtClean="0">
                <a:solidFill>
                  <a:schemeClr val="tx1">
                    <a:lumMod val="65000"/>
                    <a:lumOff val="35000"/>
                  </a:schemeClr>
                </a:solidFill>
                <a:ea typeface="MS PGothic" panose="020B0600070205080204" pitchFamily="34" charset="-128"/>
              </a:rPr>
              <a:t> Alliance </a:t>
            </a:r>
          </a:p>
          <a:p>
            <a:pPr algn="r" eaLnBrk="1" hangingPunct="1">
              <a:buClr>
                <a:schemeClr val="accent1"/>
              </a:buClr>
              <a:buSzPct val="80000"/>
              <a:buFont typeface="Wingdings" panose="05000000000000000000" pitchFamily="2" charset="2"/>
              <a:buNone/>
              <a:defRPr/>
            </a:pPr>
            <a:r>
              <a:rPr lang="da-DK" sz="700" dirty="0" smtClean="0">
                <a:solidFill>
                  <a:schemeClr val="tx1">
                    <a:lumMod val="65000"/>
                    <a:lumOff val="35000"/>
                  </a:schemeClr>
                </a:solidFill>
                <a:ea typeface="MS PGothic" panose="020B0600070205080204" pitchFamily="34" charset="-128"/>
              </a:rPr>
              <a:t>(FMI: </a:t>
            </a:r>
            <a:r>
              <a:rPr lang="da-DK" sz="700" dirty="0" err="1" smtClean="0">
                <a:solidFill>
                  <a:schemeClr val="tx1">
                    <a:lumMod val="65000"/>
                    <a:lumOff val="35000"/>
                  </a:schemeClr>
                </a:solidFill>
                <a:ea typeface="MS PGothic" panose="020B0600070205080204" pitchFamily="34" charset="-128"/>
              </a:rPr>
              <a:t>www.globaluniversityalliance.net</a:t>
            </a:r>
            <a:r>
              <a:rPr lang="da-DK" sz="700" dirty="0" smtClean="0">
                <a:solidFill>
                  <a:schemeClr val="tx1">
                    <a:lumMod val="65000"/>
                    <a:lumOff val="35000"/>
                  </a:schemeClr>
                </a:solidFill>
                <a:ea typeface="MS PGothic" panose="020B0600070205080204" pitchFamily="34" charset="-128"/>
              </a:rPr>
              <a:t>/research-</a:t>
            </a:r>
            <a:r>
              <a:rPr lang="da-DK" sz="700" dirty="0" err="1" smtClean="0">
                <a:solidFill>
                  <a:schemeClr val="tx1">
                    <a:lumMod val="65000"/>
                    <a:lumOff val="35000"/>
                  </a:schemeClr>
                </a:solidFill>
                <a:ea typeface="MS PGothic" panose="020B0600070205080204" pitchFamily="34" charset="-128"/>
              </a:rPr>
              <a:t>areas</a:t>
            </a:r>
            <a:r>
              <a:rPr lang="da-DK" sz="700" dirty="0" smtClean="0">
                <a:solidFill>
                  <a:schemeClr val="tx1">
                    <a:lumMod val="65000"/>
                    <a:lumOff val="35000"/>
                  </a:schemeClr>
                </a:solidFill>
                <a:ea typeface="MS PGothic" panose="020B0600070205080204" pitchFamily="34" charset="-128"/>
              </a:rPr>
              <a:t>/business-architecture-research/)</a:t>
            </a:r>
            <a:endParaRPr lang="en-US" sz="700" dirty="0">
              <a:solidFill>
                <a:schemeClr val="tx1">
                  <a:lumMod val="65000"/>
                  <a:lumOff val="35000"/>
                </a:schemeClr>
              </a:solidFill>
              <a:ea typeface="MS PGothic" panose="020B0600070205080204" pitchFamily="34" charset="-128"/>
            </a:endParaRPr>
          </a:p>
        </p:txBody>
      </p:sp>
    </p:spTree>
    <p:extLst>
      <p:ext uri="{BB962C8B-B14F-4D97-AF65-F5344CB8AC3E}">
        <p14:creationId xmlns:p14="http://schemas.microsoft.com/office/powerpoint/2010/main" val="2757628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2"/>
          <p:cNvSpPr>
            <a:spLocks noGrp="1"/>
          </p:cNvSpPr>
          <p:nvPr>
            <p:ph type="title"/>
          </p:nvPr>
        </p:nvSpPr>
        <p:spPr>
          <a:xfrm>
            <a:off x="71437" y="255953"/>
            <a:ext cx="8551453" cy="664797"/>
          </a:xfrm>
        </p:spPr>
        <p:txBody>
          <a:bodyPr/>
          <a:lstStyle/>
          <a:p>
            <a:r>
              <a:rPr lang="da-DK" altLang="en-US" dirty="0">
                <a:ea typeface="MS PGothic" charset="-128"/>
              </a:rPr>
              <a:t>Research </a:t>
            </a:r>
            <a:r>
              <a:rPr lang="da-DK" altLang="en-US" dirty="0" err="1">
                <a:ea typeface="MS PGothic" charset="-128"/>
              </a:rPr>
              <a:t>Finding</a:t>
            </a:r>
            <a:r>
              <a:rPr lang="da-DK" altLang="en-US" dirty="0">
                <a:ea typeface="MS PGothic" charset="-128"/>
              </a:rPr>
              <a:t> - Putting it all </a:t>
            </a:r>
            <a:r>
              <a:rPr lang="da-DK" altLang="en-US" dirty="0" err="1">
                <a:ea typeface="MS PGothic" charset="-128"/>
              </a:rPr>
              <a:t>together</a:t>
            </a:r>
            <a:r>
              <a:rPr lang="da-DK" altLang="en-US" dirty="0">
                <a:ea typeface="MS PGothic" charset="-128"/>
              </a:rPr>
              <a:t>: </a:t>
            </a:r>
            <a:r>
              <a:rPr lang="da-DK" altLang="en-US" dirty="0" err="1" smtClean="0">
                <a:ea typeface="MS PGothic" charset="-128"/>
              </a:rPr>
              <a:t>Executives</a:t>
            </a:r>
            <a:r>
              <a:rPr lang="da-DK" altLang="en-US" dirty="0" smtClean="0">
                <a:ea typeface="MS PGothic" charset="-128"/>
              </a:rPr>
              <a:t> </a:t>
            </a:r>
            <a:r>
              <a:rPr lang="da-DK" altLang="en-US" dirty="0" err="1" smtClean="0">
                <a:ea typeface="MS PGothic" charset="-128"/>
              </a:rPr>
              <a:t>expect</a:t>
            </a:r>
            <a:r>
              <a:rPr lang="da-DK" altLang="en-US" dirty="0" smtClean="0">
                <a:ea typeface="MS PGothic" charset="-128"/>
              </a:rPr>
              <a:t> a link </a:t>
            </a:r>
            <a:r>
              <a:rPr lang="da-DK" altLang="en-US" dirty="0" err="1" smtClean="0">
                <a:ea typeface="MS PGothic" charset="-128"/>
              </a:rPr>
              <a:t>between</a:t>
            </a:r>
            <a:r>
              <a:rPr lang="da-DK" altLang="en-US" dirty="0" smtClean="0">
                <a:ea typeface="MS PGothic" charset="-128"/>
              </a:rPr>
              <a:t> Business and </a:t>
            </a:r>
            <a:r>
              <a:rPr lang="da-DK" altLang="en-US" dirty="0">
                <a:ea typeface="MS PGothic" charset="-128"/>
              </a:rPr>
              <a:t>IT </a:t>
            </a:r>
            <a:r>
              <a:rPr lang="da-DK" altLang="en-US" dirty="0" err="1" smtClean="0">
                <a:ea typeface="MS PGothic" charset="-128"/>
              </a:rPr>
              <a:t>concepts</a:t>
            </a:r>
            <a:endParaRPr lang="da-DK" altLang="en-US" dirty="0">
              <a:ea typeface="MS PGothic" charset="-128"/>
            </a:endParaRPr>
          </a:p>
        </p:txBody>
      </p:sp>
      <p:pic>
        <p:nvPicPr>
          <p:cNvPr id="66563" name="Content Placeholder 4" descr="Layered Architecture - Business Model and Business Model of IT 01-01.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14450" y="996950"/>
            <a:ext cx="6505575" cy="5521325"/>
          </a:xfrm>
        </p:spPr>
      </p:pic>
      <p:sp>
        <p:nvSpPr>
          <p:cNvPr id="7" name="Rectangle 6"/>
          <p:cNvSpPr/>
          <p:nvPr/>
        </p:nvSpPr>
        <p:spPr>
          <a:xfrm>
            <a:off x="1330325" y="6450013"/>
            <a:ext cx="2038350" cy="107950"/>
          </a:xfrm>
          <a:prstGeom prst="rect">
            <a:avLst/>
          </a:prstGeom>
          <a:solidFill>
            <a:schemeClr val="bg1"/>
          </a:solidFill>
        </p:spPr>
        <p:txBody>
          <a:bodyPr lIns="0" tIns="0" rIns="0" bIns="0">
            <a:spAutoFit/>
          </a:bodyPr>
          <a:lstStyle/>
          <a:p>
            <a:pPr eaLnBrk="1" hangingPunct="1">
              <a:buClr>
                <a:schemeClr val="accent1"/>
              </a:buClr>
              <a:buSzPct val="80000"/>
              <a:buFont typeface="Wingdings" panose="05000000000000000000" pitchFamily="2" charset="2"/>
              <a:buNone/>
              <a:defRPr/>
            </a:pPr>
            <a:r>
              <a:rPr lang="da-DK" sz="700">
                <a:solidFill>
                  <a:schemeClr val="tx1">
                    <a:lumMod val="65000"/>
                    <a:lumOff val="35000"/>
                  </a:schemeClr>
                </a:solidFill>
                <a:ea typeface="MS PGothic" panose="020B0600070205080204" pitchFamily="34" charset="-128"/>
              </a:rPr>
              <a:t>LEADing Practice Business &amp; IT Alignment</a:t>
            </a:r>
            <a:endParaRPr lang="en-US" sz="700" dirty="0">
              <a:solidFill>
                <a:schemeClr val="tx1">
                  <a:lumMod val="65000"/>
                  <a:lumOff val="35000"/>
                </a:schemeClr>
              </a:solidFill>
              <a:ea typeface="MS PGothic" panose="020B0600070205080204" pitchFamily="34" charset="-128"/>
            </a:endParaRPr>
          </a:p>
        </p:txBody>
      </p:sp>
      <p:sp>
        <p:nvSpPr>
          <p:cNvPr id="8" name="Rectangle 7"/>
          <p:cNvSpPr/>
          <p:nvPr/>
        </p:nvSpPr>
        <p:spPr>
          <a:xfrm>
            <a:off x="3982065" y="6450013"/>
            <a:ext cx="3822085" cy="215444"/>
          </a:xfrm>
          <a:prstGeom prst="rect">
            <a:avLst/>
          </a:prstGeom>
          <a:solidFill>
            <a:schemeClr val="bg1"/>
          </a:solidFill>
        </p:spPr>
        <p:txBody>
          <a:bodyPr wrap="square" lIns="0" tIns="0" rIns="0" bIns="0">
            <a:spAutoFit/>
          </a:bodyPr>
          <a:lstStyle/>
          <a:p>
            <a:pPr algn="r" eaLnBrk="1" hangingPunct="1">
              <a:buClr>
                <a:schemeClr val="accent1"/>
              </a:buClr>
              <a:buSzPct val="80000"/>
              <a:buFont typeface="Wingdings" panose="05000000000000000000" pitchFamily="2" charset="2"/>
              <a:buNone/>
              <a:defRPr/>
            </a:pPr>
            <a:r>
              <a:rPr lang="da-DK" sz="700" dirty="0" smtClean="0">
                <a:solidFill>
                  <a:schemeClr val="tx1">
                    <a:lumMod val="65000"/>
                    <a:lumOff val="35000"/>
                  </a:schemeClr>
                </a:solidFill>
                <a:ea typeface="MS PGothic" panose="020B0600070205080204" pitchFamily="34" charset="-128"/>
              </a:rPr>
              <a:t>Source: Global </a:t>
            </a:r>
            <a:r>
              <a:rPr lang="da-DK" sz="700" dirty="0" err="1" smtClean="0">
                <a:solidFill>
                  <a:schemeClr val="tx1">
                    <a:lumMod val="65000"/>
                    <a:lumOff val="35000"/>
                  </a:schemeClr>
                </a:solidFill>
                <a:ea typeface="MS PGothic" panose="020B0600070205080204" pitchFamily="34" charset="-128"/>
              </a:rPr>
              <a:t>University</a:t>
            </a:r>
            <a:r>
              <a:rPr lang="da-DK" sz="700" dirty="0" smtClean="0">
                <a:solidFill>
                  <a:schemeClr val="tx1">
                    <a:lumMod val="65000"/>
                    <a:lumOff val="35000"/>
                  </a:schemeClr>
                </a:solidFill>
                <a:ea typeface="MS PGothic" panose="020B0600070205080204" pitchFamily="34" charset="-128"/>
              </a:rPr>
              <a:t> Alliance </a:t>
            </a:r>
          </a:p>
          <a:p>
            <a:pPr algn="r" eaLnBrk="1" hangingPunct="1">
              <a:buClr>
                <a:schemeClr val="accent1"/>
              </a:buClr>
              <a:buSzPct val="80000"/>
              <a:buFont typeface="Wingdings" panose="05000000000000000000" pitchFamily="2" charset="2"/>
              <a:buNone/>
              <a:defRPr/>
            </a:pPr>
            <a:r>
              <a:rPr lang="da-DK" sz="700" dirty="0" smtClean="0">
                <a:solidFill>
                  <a:schemeClr val="tx1">
                    <a:lumMod val="65000"/>
                    <a:lumOff val="35000"/>
                  </a:schemeClr>
                </a:solidFill>
                <a:ea typeface="MS PGothic" panose="020B0600070205080204" pitchFamily="34" charset="-128"/>
              </a:rPr>
              <a:t>(FMI: </a:t>
            </a:r>
            <a:r>
              <a:rPr lang="da-DK" sz="700" dirty="0" err="1" smtClean="0">
                <a:solidFill>
                  <a:schemeClr val="tx1">
                    <a:lumMod val="65000"/>
                    <a:lumOff val="35000"/>
                  </a:schemeClr>
                </a:solidFill>
                <a:ea typeface="MS PGothic" panose="020B0600070205080204" pitchFamily="34" charset="-128"/>
              </a:rPr>
              <a:t>www.globaluniversityalliance.net</a:t>
            </a:r>
            <a:r>
              <a:rPr lang="da-DK" sz="700" dirty="0" smtClean="0">
                <a:solidFill>
                  <a:schemeClr val="tx1">
                    <a:lumMod val="65000"/>
                    <a:lumOff val="35000"/>
                  </a:schemeClr>
                </a:solidFill>
                <a:ea typeface="MS PGothic" panose="020B0600070205080204" pitchFamily="34" charset="-128"/>
              </a:rPr>
              <a:t>/research-</a:t>
            </a:r>
            <a:r>
              <a:rPr lang="da-DK" sz="700" dirty="0" err="1" smtClean="0">
                <a:solidFill>
                  <a:schemeClr val="tx1">
                    <a:lumMod val="65000"/>
                    <a:lumOff val="35000"/>
                  </a:schemeClr>
                </a:solidFill>
                <a:ea typeface="MS PGothic" panose="020B0600070205080204" pitchFamily="34" charset="-128"/>
              </a:rPr>
              <a:t>areas</a:t>
            </a:r>
            <a:r>
              <a:rPr lang="da-DK" sz="700" dirty="0" smtClean="0">
                <a:solidFill>
                  <a:schemeClr val="tx1">
                    <a:lumMod val="65000"/>
                    <a:lumOff val="35000"/>
                  </a:schemeClr>
                </a:solidFill>
                <a:ea typeface="MS PGothic" panose="020B0600070205080204" pitchFamily="34" charset="-128"/>
              </a:rPr>
              <a:t>/business-architecture-research/)</a:t>
            </a:r>
            <a:endParaRPr lang="en-US" sz="700" dirty="0">
              <a:solidFill>
                <a:schemeClr val="tx1">
                  <a:lumMod val="65000"/>
                  <a:lumOff val="35000"/>
                </a:schemeClr>
              </a:solidFill>
              <a:ea typeface="MS PGothic" panose="020B0600070205080204" pitchFamily="34" charset="-128"/>
            </a:endParaRPr>
          </a:p>
        </p:txBody>
      </p:sp>
    </p:spTree>
    <p:extLst>
      <p:ext uri="{BB962C8B-B14F-4D97-AF65-F5344CB8AC3E}">
        <p14:creationId xmlns:p14="http://schemas.microsoft.com/office/powerpoint/2010/main" val="4768290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2"/>
          <p:cNvSpPr>
            <a:spLocks noGrp="1"/>
          </p:cNvSpPr>
          <p:nvPr>
            <p:ph type="title"/>
          </p:nvPr>
        </p:nvSpPr>
        <p:spPr>
          <a:xfrm>
            <a:off x="71437" y="255953"/>
            <a:ext cx="8728433" cy="664797"/>
          </a:xfrm>
        </p:spPr>
        <p:txBody>
          <a:bodyPr/>
          <a:lstStyle/>
          <a:p>
            <a:r>
              <a:rPr lang="da-DK" altLang="en-US" dirty="0">
                <a:ea typeface="MS PGothic" charset="-128"/>
              </a:rPr>
              <a:t>Research </a:t>
            </a:r>
            <a:r>
              <a:rPr lang="da-DK" altLang="en-US" dirty="0" err="1">
                <a:ea typeface="MS PGothic" charset="-128"/>
              </a:rPr>
              <a:t>Finding</a:t>
            </a:r>
            <a:r>
              <a:rPr lang="da-DK" altLang="en-US" dirty="0">
                <a:ea typeface="MS PGothic" charset="-128"/>
              </a:rPr>
              <a:t> - Putting it all </a:t>
            </a:r>
            <a:r>
              <a:rPr lang="da-DK" altLang="en-US" dirty="0" err="1">
                <a:ea typeface="MS PGothic" charset="-128"/>
              </a:rPr>
              <a:t>together</a:t>
            </a:r>
            <a:r>
              <a:rPr lang="da-DK" altLang="en-US" dirty="0">
                <a:ea typeface="MS PGothic" charset="-128"/>
              </a:rPr>
              <a:t>: </a:t>
            </a:r>
            <a:r>
              <a:rPr lang="da-DK" altLang="en-US" dirty="0" err="1" smtClean="0">
                <a:ea typeface="MS PGothic" charset="-128"/>
              </a:rPr>
              <a:t>Alignment</a:t>
            </a:r>
            <a:r>
              <a:rPr lang="da-DK" altLang="en-US" dirty="0" smtClean="0">
                <a:ea typeface="MS PGothic" charset="-128"/>
              </a:rPr>
              <a:t> </a:t>
            </a:r>
            <a:r>
              <a:rPr lang="da-DK" altLang="en-US" dirty="0">
                <a:ea typeface="MS PGothic" charset="-128"/>
              </a:rPr>
              <a:t>of Business &amp; </a:t>
            </a:r>
            <a:r>
              <a:rPr lang="da-DK" altLang="en-US" dirty="0" smtClean="0">
                <a:ea typeface="MS PGothic" charset="-128"/>
              </a:rPr>
              <a:t>IT with the </a:t>
            </a:r>
            <a:r>
              <a:rPr lang="da-DK" altLang="en-US" dirty="0" err="1" smtClean="0">
                <a:ea typeface="MS PGothic" charset="-128"/>
              </a:rPr>
              <a:t>focus</a:t>
            </a:r>
            <a:r>
              <a:rPr lang="da-DK" altLang="en-US" dirty="0" smtClean="0">
                <a:ea typeface="MS PGothic" charset="-128"/>
              </a:rPr>
              <a:t> on </a:t>
            </a:r>
            <a:r>
              <a:rPr lang="da-DK" altLang="en-US" dirty="0" err="1" smtClean="0">
                <a:ea typeface="MS PGothic" charset="-128"/>
              </a:rPr>
              <a:t>value</a:t>
            </a:r>
            <a:r>
              <a:rPr lang="da-DK" altLang="en-US" dirty="0" smtClean="0">
                <a:ea typeface="MS PGothic" charset="-128"/>
              </a:rPr>
              <a:t> </a:t>
            </a:r>
            <a:r>
              <a:rPr lang="da-DK" altLang="en-US" dirty="0" err="1" smtClean="0">
                <a:ea typeface="MS PGothic" charset="-128"/>
              </a:rPr>
              <a:t>creation</a:t>
            </a:r>
            <a:endParaRPr lang="da-DK" altLang="en-US" dirty="0">
              <a:ea typeface="MS PGothic" charset="-128"/>
            </a:endParaRPr>
          </a:p>
        </p:txBody>
      </p:sp>
      <p:pic>
        <p:nvPicPr>
          <p:cNvPr id="67587" name="Content Placeholder 4" descr="Layered Architecture - Business Model and Business Model of IT 01-01.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14450" y="996950"/>
            <a:ext cx="6505575" cy="5521325"/>
          </a:xfrm>
        </p:spPr>
      </p:pic>
      <p:sp>
        <p:nvSpPr>
          <p:cNvPr id="7" name="Rectangle 6"/>
          <p:cNvSpPr/>
          <p:nvPr/>
        </p:nvSpPr>
        <p:spPr>
          <a:xfrm>
            <a:off x="1330325" y="6450013"/>
            <a:ext cx="2038350" cy="107950"/>
          </a:xfrm>
          <a:prstGeom prst="rect">
            <a:avLst/>
          </a:prstGeom>
          <a:solidFill>
            <a:schemeClr val="bg1"/>
          </a:solidFill>
        </p:spPr>
        <p:txBody>
          <a:bodyPr lIns="0" tIns="0" rIns="0" bIns="0">
            <a:spAutoFit/>
          </a:bodyPr>
          <a:lstStyle/>
          <a:p>
            <a:pPr eaLnBrk="1" hangingPunct="1">
              <a:buClr>
                <a:schemeClr val="accent1"/>
              </a:buClr>
              <a:buSzPct val="80000"/>
              <a:buFont typeface="Wingdings" panose="05000000000000000000" pitchFamily="2" charset="2"/>
              <a:buNone/>
              <a:defRPr/>
            </a:pPr>
            <a:r>
              <a:rPr lang="da-DK" sz="700">
                <a:solidFill>
                  <a:schemeClr val="tx1">
                    <a:lumMod val="65000"/>
                    <a:lumOff val="35000"/>
                  </a:schemeClr>
                </a:solidFill>
                <a:ea typeface="MS PGothic" panose="020B0600070205080204" pitchFamily="34" charset="-128"/>
              </a:rPr>
              <a:t>LEADing Practice Business &amp; IT Alignment</a:t>
            </a:r>
            <a:endParaRPr lang="en-US" sz="700" dirty="0">
              <a:solidFill>
                <a:schemeClr val="tx1">
                  <a:lumMod val="65000"/>
                  <a:lumOff val="35000"/>
                </a:schemeClr>
              </a:solidFill>
              <a:ea typeface="MS PGothic" panose="020B0600070205080204" pitchFamily="34" charset="-128"/>
            </a:endParaRPr>
          </a:p>
        </p:txBody>
      </p:sp>
      <p:sp>
        <p:nvSpPr>
          <p:cNvPr id="8" name="Rectangle 7"/>
          <p:cNvSpPr/>
          <p:nvPr/>
        </p:nvSpPr>
        <p:spPr>
          <a:xfrm>
            <a:off x="3982065" y="6450013"/>
            <a:ext cx="3822085" cy="215444"/>
          </a:xfrm>
          <a:prstGeom prst="rect">
            <a:avLst/>
          </a:prstGeom>
          <a:solidFill>
            <a:schemeClr val="bg1"/>
          </a:solidFill>
        </p:spPr>
        <p:txBody>
          <a:bodyPr wrap="square" lIns="0" tIns="0" rIns="0" bIns="0">
            <a:spAutoFit/>
          </a:bodyPr>
          <a:lstStyle/>
          <a:p>
            <a:pPr algn="r" eaLnBrk="1" hangingPunct="1">
              <a:buClr>
                <a:schemeClr val="accent1"/>
              </a:buClr>
              <a:buSzPct val="80000"/>
              <a:buFont typeface="Wingdings" panose="05000000000000000000" pitchFamily="2" charset="2"/>
              <a:buNone/>
              <a:defRPr/>
            </a:pPr>
            <a:r>
              <a:rPr lang="da-DK" sz="700" dirty="0" smtClean="0">
                <a:solidFill>
                  <a:schemeClr val="tx1">
                    <a:lumMod val="65000"/>
                    <a:lumOff val="35000"/>
                  </a:schemeClr>
                </a:solidFill>
                <a:ea typeface="MS PGothic" panose="020B0600070205080204" pitchFamily="34" charset="-128"/>
              </a:rPr>
              <a:t>Source: Global </a:t>
            </a:r>
            <a:r>
              <a:rPr lang="da-DK" sz="700" dirty="0" err="1" smtClean="0">
                <a:solidFill>
                  <a:schemeClr val="tx1">
                    <a:lumMod val="65000"/>
                    <a:lumOff val="35000"/>
                  </a:schemeClr>
                </a:solidFill>
                <a:ea typeface="MS PGothic" panose="020B0600070205080204" pitchFamily="34" charset="-128"/>
              </a:rPr>
              <a:t>University</a:t>
            </a:r>
            <a:r>
              <a:rPr lang="da-DK" sz="700" dirty="0" smtClean="0">
                <a:solidFill>
                  <a:schemeClr val="tx1">
                    <a:lumMod val="65000"/>
                    <a:lumOff val="35000"/>
                  </a:schemeClr>
                </a:solidFill>
                <a:ea typeface="MS PGothic" panose="020B0600070205080204" pitchFamily="34" charset="-128"/>
              </a:rPr>
              <a:t> Alliance </a:t>
            </a:r>
          </a:p>
          <a:p>
            <a:pPr algn="r" eaLnBrk="1" hangingPunct="1">
              <a:buClr>
                <a:schemeClr val="accent1"/>
              </a:buClr>
              <a:buSzPct val="80000"/>
              <a:buFont typeface="Wingdings" panose="05000000000000000000" pitchFamily="2" charset="2"/>
              <a:buNone/>
              <a:defRPr/>
            </a:pPr>
            <a:r>
              <a:rPr lang="da-DK" sz="700" dirty="0" smtClean="0">
                <a:solidFill>
                  <a:schemeClr val="tx1">
                    <a:lumMod val="65000"/>
                    <a:lumOff val="35000"/>
                  </a:schemeClr>
                </a:solidFill>
                <a:ea typeface="MS PGothic" panose="020B0600070205080204" pitchFamily="34" charset="-128"/>
              </a:rPr>
              <a:t>(FMI: </a:t>
            </a:r>
            <a:r>
              <a:rPr lang="da-DK" sz="700" dirty="0" err="1" smtClean="0">
                <a:solidFill>
                  <a:schemeClr val="tx1">
                    <a:lumMod val="65000"/>
                    <a:lumOff val="35000"/>
                  </a:schemeClr>
                </a:solidFill>
                <a:ea typeface="MS PGothic" panose="020B0600070205080204" pitchFamily="34" charset="-128"/>
              </a:rPr>
              <a:t>www.globaluniversityalliance.net</a:t>
            </a:r>
            <a:r>
              <a:rPr lang="da-DK" sz="700" dirty="0" smtClean="0">
                <a:solidFill>
                  <a:schemeClr val="tx1">
                    <a:lumMod val="65000"/>
                    <a:lumOff val="35000"/>
                  </a:schemeClr>
                </a:solidFill>
                <a:ea typeface="MS PGothic" panose="020B0600070205080204" pitchFamily="34" charset="-128"/>
              </a:rPr>
              <a:t>/research-</a:t>
            </a:r>
            <a:r>
              <a:rPr lang="da-DK" sz="700" dirty="0" err="1" smtClean="0">
                <a:solidFill>
                  <a:schemeClr val="tx1">
                    <a:lumMod val="65000"/>
                    <a:lumOff val="35000"/>
                  </a:schemeClr>
                </a:solidFill>
                <a:ea typeface="MS PGothic" panose="020B0600070205080204" pitchFamily="34" charset="-128"/>
              </a:rPr>
              <a:t>areas</a:t>
            </a:r>
            <a:r>
              <a:rPr lang="da-DK" sz="700" dirty="0" smtClean="0">
                <a:solidFill>
                  <a:schemeClr val="tx1">
                    <a:lumMod val="65000"/>
                    <a:lumOff val="35000"/>
                  </a:schemeClr>
                </a:solidFill>
                <a:ea typeface="MS PGothic" panose="020B0600070205080204" pitchFamily="34" charset="-128"/>
              </a:rPr>
              <a:t>/business-architecture-research/)</a:t>
            </a:r>
            <a:endParaRPr lang="en-US" sz="700" dirty="0">
              <a:solidFill>
                <a:schemeClr val="tx1">
                  <a:lumMod val="65000"/>
                  <a:lumOff val="35000"/>
                </a:schemeClr>
              </a:solidFill>
              <a:ea typeface="MS PGothic" panose="020B0600070205080204" pitchFamily="34" charset="-128"/>
            </a:endParaRPr>
          </a:p>
        </p:txBody>
      </p:sp>
    </p:spTree>
    <p:extLst>
      <p:ext uri="{BB962C8B-B14F-4D97-AF65-F5344CB8AC3E}">
        <p14:creationId xmlns:p14="http://schemas.microsoft.com/office/powerpoint/2010/main" val="18044740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2"/>
          <p:cNvSpPr>
            <a:spLocks noGrp="1"/>
          </p:cNvSpPr>
          <p:nvPr>
            <p:ph type="title"/>
          </p:nvPr>
        </p:nvSpPr>
        <p:spPr>
          <a:xfrm>
            <a:off x="71437" y="-27286"/>
            <a:ext cx="8816923" cy="997196"/>
          </a:xfrm>
        </p:spPr>
        <p:txBody>
          <a:bodyPr/>
          <a:lstStyle/>
          <a:p>
            <a:r>
              <a:rPr lang="da-DK" altLang="en-US" dirty="0">
                <a:ea typeface="MS PGothic" charset="-128"/>
              </a:rPr>
              <a:t>Research </a:t>
            </a:r>
            <a:r>
              <a:rPr lang="da-DK" altLang="en-US" dirty="0" err="1">
                <a:ea typeface="MS PGothic" charset="-128"/>
              </a:rPr>
              <a:t>Finding</a:t>
            </a:r>
            <a:r>
              <a:rPr lang="da-DK" altLang="en-US" dirty="0">
                <a:ea typeface="MS PGothic" charset="-128"/>
              </a:rPr>
              <a:t> - Putting it all </a:t>
            </a:r>
            <a:r>
              <a:rPr lang="da-DK" altLang="en-US" dirty="0" err="1">
                <a:ea typeface="MS PGothic" charset="-128"/>
              </a:rPr>
              <a:t>together</a:t>
            </a:r>
            <a:r>
              <a:rPr lang="da-DK" altLang="en-US" dirty="0">
                <a:ea typeface="MS PGothic" charset="-128"/>
              </a:rPr>
              <a:t>: </a:t>
            </a:r>
            <a:r>
              <a:rPr lang="da-DK" altLang="en-US" dirty="0" err="1" smtClean="0">
                <a:ea typeface="MS PGothic" charset="-128"/>
              </a:rPr>
              <a:t>Executives</a:t>
            </a:r>
            <a:r>
              <a:rPr lang="da-DK" altLang="en-US" dirty="0" smtClean="0">
                <a:ea typeface="MS PGothic" charset="-128"/>
              </a:rPr>
              <a:t> understand </a:t>
            </a:r>
            <a:r>
              <a:rPr lang="da-DK" altLang="en-US" dirty="0" err="1" smtClean="0">
                <a:ea typeface="MS PGothic" charset="-128"/>
              </a:rPr>
              <a:t>that</a:t>
            </a:r>
            <a:r>
              <a:rPr lang="da-DK" altLang="en-US" dirty="0" smtClean="0">
                <a:ea typeface="MS PGothic" charset="-128"/>
              </a:rPr>
              <a:t> </a:t>
            </a:r>
            <a:r>
              <a:rPr lang="da-DK" altLang="en-US" dirty="0" err="1" smtClean="0">
                <a:ea typeface="MS PGothic" charset="-128"/>
              </a:rPr>
              <a:t>there</a:t>
            </a:r>
            <a:r>
              <a:rPr lang="da-DK" altLang="en-US" dirty="0" smtClean="0">
                <a:ea typeface="MS PGothic" charset="-128"/>
              </a:rPr>
              <a:t> is a </a:t>
            </a:r>
            <a:r>
              <a:rPr lang="da-DK" altLang="en-US" dirty="0" err="1" smtClean="0">
                <a:ea typeface="MS PGothic" charset="-128"/>
              </a:rPr>
              <a:t>need</a:t>
            </a:r>
            <a:r>
              <a:rPr lang="da-DK" altLang="en-US" dirty="0" smtClean="0">
                <a:ea typeface="MS PGothic" charset="-128"/>
              </a:rPr>
              <a:t> for Business </a:t>
            </a:r>
            <a:r>
              <a:rPr lang="da-DK" altLang="en-US" dirty="0" err="1">
                <a:ea typeface="MS PGothic" charset="-128"/>
              </a:rPr>
              <a:t>Orchestration</a:t>
            </a:r>
            <a:r>
              <a:rPr lang="da-DK" altLang="en-US" dirty="0">
                <a:ea typeface="MS PGothic" charset="-128"/>
              </a:rPr>
              <a:t> and IT </a:t>
            </a:r>
            <a:r>
              <a:rPr lang="da-DK" altLang="en-US" dirty="0" err="1" smtClean="0">
                <a:ea typeface="MS PGothic" charset="-128"/>
              </a:rPr>
              <a:t>Orchestration</a:t>
            </a:r>
            <a:r>
              <a:rPr lang="da-DK" altLang="en-US" dirty="0" smtClean="0">
                <a:ea typeface="MS PGothic" charset="-128"/>
              </a:rPr>
              <a:t> (</a:t>
            </a:r>
            <a:r>
              <a:rPr lang="da-DK" altLang="en-US" dirty="0" err="1" smtClean="0">
                <a:ea typeface="MS PGothic" charset="-128"/>
              </a:rPr>
              <a:t>alignment</a:t>
            </a:r>
            <a:r>
              <a:rPr lang="da-DK" altLang="en-US" dirty="0" smtClean="0">
                <a:ea typeface="MS PGothic" charset="-128"/>
              </a:rPr>
              <a:t>)</a:t>
            </a:r>
            <a:endParaRPr lang="da-DK" altLang="en-US" dirty="0">
              <a:ea typeface="MS PGothic" charset="-128"/>
            </a:endParaRPr>
          </a:p>
        </p:txBody>
      </p:sp>
      <p:pic>
        <p:nvPicPr>
          <p:cNvPr id="68611" name="Content Placeholder 4" descr="Layered Architecture - Business Model and Business Model of IT 01-01.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14450" y="996950"/>
            <a:ext cx="6505575" cy="5521325"/>
          </a:xfrm>
        </p:spPr>
      </p:pic>
      <p:sp>
        <p:nvSpPr>
          <p:cNvPr id="7" name="Rectangle 6"/>
          <p:cNvSpPr/>
          <p:nvPr/>
        </p:nvSpPr>
        <p:spPr>
          <a:xfrm>
            <a:off x="1330325" y="6450013"/>
            <a:ext cx="2038350" cy="107950"/>
          </a:xfrm>
          <a:prstGeom prst="rect">
            <a:avLst/>
          </a:prstGeom>
          <a:solidFill>
            <a:schemeClr val="bg1"/>
          </a:solidFill>
        </p:spPr>
        <p:txBody>
          <a:bodyPr lIns="0" tIns="0" rIns="0" bIns="0">
            <a:spAutoFit/>
          </a:bodyPr>
          <a:lstStyle/>
          <a:p>
            <a:pPr eaLnBrk="1" hangingPunct="1">
              <a:buClr>
                <a:schemeClr val="accent1"/>
              </a:buClr>
              <a:buSzPct val="80000"/>
              <a:buFont typeface="Wingdings" panose="05000000000000000000" pitchFamily="2" charset="2"/>
              <a:buNone/>
              <a:defRPr/>
            </a:pPr>
            <a:r>
              <a:rPr lang="da-DK" sz="700">
                <a:solidFill>
                  <a:schemeClr val="tx1">
                    <a:lumMod val="65000"/>
                    <a:lumOff val="35000"/>
                  </a:schemeClr>
                </a:solidFill>
                <a:ea typeface="MS PGothic" panose="020B0600070205080204" pitchFamily="34" charset="-128"/>
              </a:rPr>
              <a:t>LEADing Practice Business &amp; IT Alignment</a:t>
            </a:r>
            <a:endParaRPr lang="en-US" sz="700" dirty="0">
              <a:solidFill>
                <a:schemeClr val="tx1">
                  <a:lumMod val="65000"/>
                  <a:lumOff val="35000"/>
                </a:schemeClr>
              </a:solidFill>
              <a:ea typeface="MS PGothic" panose="020B0600070205080204" pitchFamily="34" charset="-128"/>
            </a:endParaRPr>
          </a:p>
        </p:txBody>
      </p:sp>
      <p:sp>
        <p:nvSpPr>
          <p:cNvPr id="8" name="Rectangle 7"/>
          <p:cNvSpPr/>
          <p:nvPr/>
        </p:nvSpPr>
        <p:spPr>
          <a:xfrm>
            <a:off x="3982065" y="6450013"/>
            <a:ext cx="3822085" cy="215444"/>
          </a:xfrm>
          <a:prstGeom prst="rect">
            <a:avLst/>
          </a:prstGeom>
          <a:solidFill>
            <a:schemeClr val="bg1"/>
          </a:solidFill>
        </p:spPr>
        <p:txBody>
          <a:bodyPr wrap="square" lIns="0" tIns="0" rIns="0" bIns="0">
            <a:spAutoFit/>
          </a:bodyPr>
          <a:lstStyle/>
          <a:p>
            <a:pPr algn="r" eaLnBrk="1" hangingPunct="1">
              <a:buClr>
                <a:schemeClr val="accent1"/>
              </a:buClr>
              <a:buSzPct val="80000"/>
              <a:buFont typeface="Wingdings" panose="05000000000000000000" pitchFamily="2" charset="2"/>
              <a:buNone/>
              <a:defRPr/>
            </a:pPr>
            <a:r>
              <a:rPr lang="da-DK" sz="700" dirty="0" smtClean="0">
                <a:solidFill>
                  <a:schemeClr val="tx1">
                    <a:lumMod val="65000"/>
                    <a:lumOff val="35000"/>
                  </a:schemeClr>
                </a:solidFill>
                <a:ea typeface="MS PGothic" panose="020B0600070205080204" pitchFamily="34" charset="-128"/>
              </a:rPr>
              <a:t>Source: Global </a:t>
            </a:r>
            <a:r>
              <a:rPr lang="da-DK" sz="700" dirty="0" err="1" smtClean="0">
                <a:solidFill>
                  <a:schemeClr val="tx1">
                    <a:lumMod val="65000"/>
                    <a:lumOff val="35000"/>
                  </a:schemeClr>
                </a:solidFill>
                <a:ea typeface="MS PGothic" panose="020B0600070205080204" pitchFamily="34" charset="-128"/>
              </a:rPr>
              <a:t>University</a:t>
            </a:r>
            <a:r>
              <a:rPr lang="da-DK" sz="700" dirty="0" smtClean="0">
                <a:solidFill>
                  <a:schemeClr val="tx1">
                    <a:lumMod val="65000"/>
                    <a:lumOff val="35000"/>
                  </a:schemeClr>
                </a:solidFill>
                <a:ea typeface="MS PGothic" panose="020B0600070205080204" pitchFamily="34" charset="-128"/>
              </a:rPr>
              <a:t> Alliance </a:t>
            </a:r>
          </a:p>
          <a:p>
            <a:pPr algn="r" eaLnBrk="1" hangingPunct="1">
              <a:buClr>
                <a:schemeClr val="accent1"/>
              </a:buClr>
              <a:buSzPct val="80000"/>
              <a:buFont typeface="Wingdings" panose="05000000000000000000" pitchFamily="2" charset="2"/>
              <a:buNone/>
              <a:defRPr/>
            </a:pPr>
            <a:r>
              <a:rPr lang="da-DK" sz="700" dirty="0" smtClean="0">
                <a:solidFill>
                  <a:schemeClr val="tx1">
                    <a:lumMod val="65000"/>
                    <a:lumOff val="35000"/>
                  </a:schemeClr>
                </a:solidFill>
                <a:ea typeface="MS PGothic" panose="020B0600070205080204" pitchFamily="34" charset="-128"/>
              </a:rPr>
              <a:t>(FMI: </a:t>
            </a:r>
            <a:r>
              <a:rPr lang="da-DK" sz="700" dirty="0" err="1" smtClean="0">
                <a:solidFill>
                  <a:schemeClr val="tx1">
                    <a:lumMod val="65000"/>
                    <a:lumOff val="35000"/>
                  </a:schemeClr>
                </a:solidFill>
                <a:ea typeface="MS PGothic" panose="020B0600070205080204" pitchFamily="34" charset="-128"/>
              </a:rPr>
              <a:t>www.globaluniversityalliance.net</a:t>
            </a:r>
            <a:r>
              <a:rPr lang="da-DK" sz="700" dirty="0" smtClean="0">
                <a:solidFill>
                  <a:schemeClr val="tx1">
                    <a:lumMod val="65000"/>
                    <a:lumOff val="35000"/>
                  </a:schemeClr>
                </a:solidFill>
                <a:ea typeface="MS PGothic" panose="020B0600070205080204" pitchFamily="34" charset="-128"/>
              </a:rPr>
              <a:t>/research-</a:t>
            </a:r>
            <a:r>
              <a:rPr lang="da-DK" sz="700" dirty="0" err="1" smtClean="0">
                <a:solidFill>
                  <a:schemeClr val="tx1">
                    <a:lumMod val="65000"/>
                    <a:lumOff val="35000"/>
                  </a:schemeClr>
                </a:solidFill>
                <a:ea typeface="MS PGothic" panose="020B0600070205080204" pitchFamily="34" charset="-128"/>
              </a:rPr>
              <a:t>areas</a:t>
            </a:r>
            <a:r>
              <a:rPr lang="da-DK" sz="700" dirty="0" smtClean="0">
                <a:solidFill>
                  <a:schemeClr val="tx1">
                    <a:lumMod val="65000"/>
                    <a:lumOff val="35000"/>
                  </a:schemeClr>
                </a:solidFill>
                <a:ea typeface="MS PGothic" panose="020B0600070205080204" pitchFamily="34" charset="-128"/>
              </a:rPr>
              <a:t>/business-architecture-research/)</a:t>
            </a:r>
            <a:endParaRPr lang="en-US" sz="700" dirty="0">
              <a:solidFill>
                <a:schemeClr val="tx1">
                  <a:lumMod val="65000"/>
                  <a:lumOff val="35000"/>
                </a:schemeClr>
              </a:solidFill>
              <a:ea typeface="MS PGothic" panose="020B0600070205080204" pitchFamily="34" charset="-128"/>
            </a:endParaRPr>
          </a:p>
        </p:txBody>
      </p:sp>
    </p:spTree>
    <p:extLst>
      <p:ext uri="{BB962C8B-B14F-4D97-AF65-F5344CB8AC3E}">
        <p14:creationId xmlns:p14="http://schemas.microsoft.com/office/powerpoint/2010/main" val="10311609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2"/>
          <p:cNvSpPr>
            <a:spLocks noGrp="1"/>
          </p:cNvSpPr>
          <p:nvPr>
            <p:ph type="title"/>
          </p:nvPr>
        </p:nvSpPr>
        <p:spPr>
          <a:xfrm>
            <a:off x="71438" y="-17454"/>
            <a:ext cx="8167994" cy="997196"/>
          </a:xfrm>
        </p:spPr>
        <p:txBody>
          <a:bodyPr/>
          <a:lstStyle/>
          <a:p>
            <a:r>
              <a:rPr lang="da-DK" altLang="en-US" dirty="0">
                <a:ea typeface="MS PGothic" charset="-128"/>
              </a:rPr>
              <a:t>Research </a:t>
            </a:r>
            <a:r>
              <a:rPr lang="da-DK" altLang="en-US" dirty="0" err="1">
                <a:ea typeface="MS PGothic" charset="-128"/>
              </a:rPr>
              <a:t>Finding</a:t>
            </a:r>
            <a:r>
              <a:rPr lang="da-DK" altLang="en-US" dirty="0">
                <a:ea typeface="MS PGothic" charset="-128"/>
              </a:rPr>
              <a:t> - Putting it all </a:t>
            </a:r>
            <a:r>
              <a:rPr lang="da-DK" altLang="en-US" dirty="0" err="1">
                <a:ea typeface="MS PGothic" charset="-128"/>
              </a:rPr>
              <a:t>together</a:t>
            </a:r>
            <a:r>
              <a:rPr lang="da-DK" altLang="en-US" dirty="0">
                <a:ea typeface="MS PGothic" charset="-128"/>
              </a:rPr>
              <a:t>: </a:t>
            </a:r>
            <a:r>
              <a:rPr lang="da-DK" altLang="en-US" dirty="0" smtClean="0">
                <a:ea typeface="MS PGothic" charset="-128"/>
              </a:rPr>
              <a:t/>
            </a:r>
            <a:br>
              <a:rPr lang="da-DK" altLang="en-US" dirty="0" smtClean="0">
                <a:ea typeface="MS PGothic" charset="-128"/>
              </a:rPr>
            </a:br>
            <a:r>
              <a:rPr lang="da-DK" altLang="en-US" dirty="0" smtClean="0">
                <a:ea typeface="MS PGothic" charset="-128"/>
              </a:rPr>
              <a:t>Business </a:t>
            </a:r>
            <a:r>
              <a:rPr lang="da-DK" altLang="en-US" dirty="0">
                <a:ea typeface="MS PGothic" charset="-128"/>
              </a:rPr>
              <a:t>Model </a:t>
            </a:r>
            <a:r>
              <a:rPr lang="da-DK" altLang="en-US" dirty="0" err="1" smtClean="0">
                <a:ea typeface="MS PGothic" charset="-128"/>
              </a:rPr>
              <a:t>matters</a:t>
            </a:r>
            <a:r>
              <a:rPr lang="da-DK" altLang="en-US" dirty="0" smtClean="0">
                <a:ea typeface="MS PGothic" charset="-128"/>
              </a:rPr>
              <a:t>: from the </a:t>
            </a:r>
            <a:r>
              <a:rPr lang="da-DK" altLang="en-US" dirty="0" err="1" smtClean="0">
                <a:ea typeface="MS PGothic" charset="-128"/>
              </a:rPr>
              <a:t>highest</a:t>
            </a:r>
            <a:r>
              <a:rPr lang="da-DK" altLang="en-US" dirty="0" smtClean="0">
                <a:ea typeface="MS PGothic" charset="-128"/>
              </a:rPr>
              <a:t> </a:t>
            </a:r>
            <a:r>
              <a:rPr lang="da-DK" altLang="en-US" dirty="0" err="1" smtClean="0">
                <a:ea typeface="MS PGothic" charset="-128"/>
              </a:rPr>
              <a:t>level</a:t>
            </a:r>
            <a:r>
              <a:rPr lang="da-DK" altLang="en-US" dirty="0" smtClean="0">
                <a:ea typeface="MS PGothic" charset="-128"/>
              </a:rPr>
              <a:t> of </a:t>
            </a:r>
            <a:r>
              <a:rPr lang="da-DK" altLang="en-US" dirty="0" err="1" smtClean="0">
                <a:ea typeface="MS PGothic" charset="-128"/>
              </a:rPr>
              <a:t>value</a:t>
            </a:r>
            <a:r>
              <a:rPr lang="da-DK" altLang="en-US" dirty="0" smtClean="0">
                <a:ea typeface="MS PGothic" charset="-128"/>
              </a:rPr>
              <a:t> </a:t>
            </a:r>
            <a:r>
              <a:rPr lang="da-DK" altLang="en-US" dirty="0" err="1" smtClean="0">
                <a:ea typeface="MS PGothic" charset="-128"/>
              </a:rPr>
              <a:t>chain</a:t>
            </a:r>
            <a:r>
              <a:rPr lang="da-DK" altLang="en-US" dirty="0" smtClean="0">
                <a:ea typeface="MS PGothic" charset="-128"/>
              </a:rPr>
              <a:t> to the operating model</a:t>
            </a:r>
            <a:endParaRPr lang="da-DK" altLang="en-US" dirty="0">
              <a:ea typeface="MS PGothic" charset="-128"/>
            </a:endParaRPr>
          </a:p>
        </p:txBody>
      </p:sp>
      <p:pic>
        <p:nvPicPr>
          <p:cNvPr id="69635" name="Content Placeholder 4" descr="Layered Architecture - Business Model and Business Model of IT 01-01.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14450" y="996950"/>
            <a:ext cx="6505575" cy="5521325"/>
          </a:xfrm>
        </p:spPr>
      </p:pic>
      <p:sp>
        <p:nvSpPr>
          <p:cNvPr id="7" name="Rectangle 6"/>
          <p:cNvSpPr/>
          <p:nvPr/>
        </p:nvSpPr>
        <p:spPr>
          <a:xfrm>
            <a:off x="1330325" y="6450013"/>
            <a:ext cx="2038350" cy="107950"/>
          </a:xfrm>
          <a:prstGeom prst="rect">
            <a:avLst/>
          </a:prstGeom>
          <a:solidFill>
            <a:schemeClr val="bg1"/>
          </a:solidFill>
        </p:spPr>
        <p:txBody>
          <a:bodyPr lIns="0" tIns="0" rIns="0" bIns="0">
            <a:spAutoFit/>
          </a:bodyPr>
          <a:lstStyle/>
          <a:p>
            <a:pPr eaLnBrk="1" hangingPunct="1">
              <a:buClr>
                <a:schemeClr val="accent1"/>
              </a:buClr>
              <a:buSzPct val="80000"/>
              <a:buFont typeface="Wingdings" panose="05000000000000000000" pitchFamily="2" charset="2"/>
              <a:buNone/>
              <a:defRPr/>
            </a:pPr>
            <a:r>
              <a:rPr lang="da-DK" sz="700">
                <a:solidFill>
                  <a:schemeClr val="tx1">
                    <a:lumMod val="65000"/>
                    <a:lumOff val="35000"/>
                  </a:schemeClr>
                </a:solidFill>
                <a:ea typeface="MS PGothic" panose="020B0600070205080204" pitchFamily="34" charset="-128"/>
              </a:rPr>
              <a:t>LEADing Practice Business &amp; IT Alignment</a:t>
            </a:r>
            <a:endParaRPr lang="en-US" sz="700" dirty="0">
              <a:solidFill>
                <a:schemeClr val="tx1">
                  <a:lumMod val="65000"/>
                  <a:lumOff val="35000"/>
                </a:schemeClr>
              </a:solidFill>
              <a:ea typeface="MS PGothic" panose="020B0600070205080204" pitchFamily="34" charset="-128"/>
            </a:endParaRPr>
          </a:p>
        </p:txBody>
      </p:sp>
      <p:sp>
        <p:nvSpPr>
          <p:cNvPr id="8" name="Rectangle 7"/>
          <p:cNvSpPr/>
          <p:nvPr/>
        </p:nvSpPr>
        <p:spPr>
          <a:xfrm>
            <a:off x="3982065" y="6450013"/>
            <a:ext cx="3822085" cy="215444"/>
          </a:xfrm>
          <a:prstGeom prst="rect">
            <a:avLst/>
          </a:prstGeom>
          <a:solidFill>
            <a:schemeClr val="bg1"/>
          </a:solidFill>
        </p:spPr>
        <p:txBody>
          <a:bodyPr wrap="square" lIns="0" tIns="0" rIns="0" bIns="0">
            <a:spAutoFit/>
          </a:bodyPr>
          <a:lstStyle/>
          <a:p>
            <a:pPr algn="r" eaLnBrk="1" hangingPunct="1">
              <a:buClr>
                <a:schemeClr val="accent1"/>
              </a:buClr>
              <a:buSzPct val="80000"/>
              <a:buFont typeface="Wingdings" panose="05000000000000000000" pitchFamily="2" charset="2"/>
              <a:buNone/>
              <a:defRPr/>
            </a:pPr>
            <a:r>
              <a:rPr lang="da-DK" sz="700" dirty="0" smtClean="0">
                <a:solidFill>
                  <a:schemeClr val="tx1">
                    <a:lumMod val="65000"/>
                    <a:lumOff val="35000"/>
                  </a:schemeClr>
                </a:solidFill>
                <a:ea typeface="MS PGothic" panose="020B0600070205080204" pitchFamily="34" charset="-128"/>
              </a:rPr>
              <a:t>Source: Global </a:t>
            </a:r>
            <a:r>
              <a:rPr lang="da-DK" sz="700" dirty="0" err="1" smtClean="0">
                <a:solidFill>
                  <a:schemeClr val="tx1">
                    <a:lumMod val="65000"/>
                    <a:lumOff val="35000"/>
                  </a:schemeClr>
                </a:solidFill>
                <a:ea typeface="MS PGothic" panose="020B0600070205080204" pitchFamily="34" charset="-128"/>
              </a:rPr>
              <a:t>University</a:t>
            </a:r>
            <a:r>
              <a:rPr lang="da-DK" sz="700" dirty="0" smtClean="0">
                <a:solidFill>
                  <a:schemeClr val="tx1">
                    <a:lumMod val="65000"/>
                    <a:lumOff val="35000"/>
                  </a:schemeClr>
                </a:solidFill>
                <a:ea typeface="MS PGothic" panose="020B0600070205080204" pitchFamily="34" charset="-128"/>
              </a:rPr>
              <a:t> Alliance </a:t>
            </a:r>
          </a:p>
          <a:p>
            <a:pPr algn="r" eaLnBrk="1" hangingPunct="1">
              <a:buClr>
                <a:schemeClr val="accent1"/>
              </a:buClr>
              <a:buSzPct val="80000"/>
              <a:buFont typeface="Wingdings" panose="05000000000000000000" pitchFamily="2" charset="2"/>
              <a:buNone/>
              <a:defRPr/>
            </a:pPr>
            <a:r>
              <a:rPr lang="da-DK" sz="700" dirty="0" smtClean="0">
                <a:solidFill>
                  <a:schemeClr val="tx1">
                    <a:lumMod val="65000"/>
                    <a:lumOff val="35000"/>
                  </a:schemeClr>
                </a:solidFill>
                <a:ea typeface="MS PGothic" panose="020B0600070205080204" pitchFamily="34" charset="-128"/>
              </a:rPr>
              <a:t>(FMI: </a:t>
            </a:r>
            <a:r>
              <a:rPr lang="da-DK" sz="700" dirty="0" err="1" smtClean="0">
                <a:solidFill>
                  <a:schemeClr val="tx1">
                    <a:lumMod val="65000"/>
                    <a:lumOff val="35000"/>
                  </a:schemeClr>
                </a:solidFill>
                <a:ea typeface="MS PGothic" panose="020B0600070205080204" pitchFamily="34" charset="-128"/>
              </a:rPr>
              <a:t>www.globaluniversityalliance.net</a:t>
            </a:r>
            <a:r>
              <a:rPr lang="da-DK" sz="700" dirty="0" smtClean="0">
                <a:solidFill>
                  <a:schemeClr val="tx1">
                    <a:lumMod val="65000"/>
                    <a:lumOff val="35000"/>
                  </a:schemeClr>
                </a:solidFill>
                <a:ea typeface="MS PGothic" panose="020B0600070205080204" pitchFamily="34" charset="-128"/>
              </a:rPr>
              <a:t>/research-</a:t>
            </a:r>
            <a:r>
              <a:rPr lang="da-DK" sz="700" dirty="0" err="1" smtClean="0">
                <a:solidFill>
                  <a:schemeClr val="tx1">
                    <a:lumMod val="65000"/>
                    <a:lumOff val="35000"/>
                  </a:schemeClr>
                </a:solidFill>
                <a:ea typeface="MS PGothic" panose="020B0600070205080204" pitchFamily="34" charset="-128"/>
              </a:rPr>
              <a:t>areas</a:t>
            </a:r>
            <a:r>
              <a:rPr lang="da-DK" sz="700" dirty="0" smtClean="0">
                <a:solidFill>
                  <a:schemeClr val="tx1">
                    <a:lumMod val="65000"/>
                    <a:lumOff val="35000"/>
                  </a:schemeClr>
                </a:solidFill>
                <a:ea typeface="MS PGothic" panose="020B0600070205080204" pitchFamily="34" charset="-128"/>
              </a:rPr>
              <a:t>/business-architecture-research/)</a:t>
            </a:r>
            <a:endParaRPr lang="en-US" sz="700" dirty="0">
              <a:solidFill>
                <a:schemeClr val="tx1">
                  <a:lumMod val="65000"/>
                  <a:lumOff val="35000"/>
                </a:schemeClr>
              </a:solidFill>
              <a:ea typeface="MS PGothic" panose="020B0600070205080204" pitchFamily="34" charset="-128"/>
            </a:endParaRPr>
          </a:p>
        </p:txBody>
      </p:sp>
    </p:spTree>
    <p:extLst>
      <p:ext uri="{BB962C8B-B14F-4D97-AF65-F5344CB8AC3E}">
        <p14:creationId xmlns:p14="http://schemas.microsoft.com/office/powerpoint/2010/main" val="5292234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2"/>
          <p:cNvSpPr>
            <a:spLocks noGrp="1"/>
          </p:cNvSpPr>
          <p:nvPr>
            <p:ph type="title"/>
          </p:nvPr>
        </p:nvSpPr>
        <p:spPr>
          <a:xfrm>
            <a:off x="71438" y="-76446"/>
            <a:ext cx="8620278" cy="997196"/>
          </a:xfrm>
        </p:spPr>
        <p:txBody>
          <a:bodyPr/>
          <a:lstStyle/>
          <a:p>
            <a:r>
              <a:rPr lang="da-DK" altLang="en-US" dirty="0">
                <a:ea typeface="MS PGothic" charset="-128"/>
              </a:rPr>
              <a:t>Research </a:t>
            </a:r>
            <a:r>
              <a:rPr lang="da-DK" altLang="en-US" dirty="0" err="1">
                <a:ea typeface="MS PGothic" charset="-128"/>
              </a:rPr>
              <a:t>Finding</a:t>
            </a:r>
            <a:r>
              <a:rPr lang="da-DK" altLang="en-US" dirty="0">
                <a:ea typeface="MS PGothic" charset="-128"/>
              </a:rPr>
              <a:t> - Putting it all </a:t>
            </a:r>
            <a:r>
              <a:rPr lang="da-DK" altLang="en-US" dirty="0" err="1">
                <a:ea typeface="MS PGothic" charset="-128"/>
              </a:rPr>
              <a:t>together</a:t>
            </a:r>
            <a:r>
              <a:rPr lang="da-DK" altLang="en-US" dirty="0">
                <a:ea typeface="MS PGothic" charset="-128"/>
              </a:rPr>
              <a:t>: </a:t>
            </a:r>
            <a:r>
              <a:rPr lang="da-DK" altLang="en-US" dirty="0" smtClean="0">
                <a:ea typeface="MS PGothic" charset="-128"/>
              </a:rPr>
              <a:t>Business </a:t>
            </a:r>
            <a:r>
              <a:rPr lang="da-DK" altLang="en-US" dirty="0">
                <a:ea typeface="MS PGothic" charset="-128"/>
              </a:rPr>
              <a:t>Process </a:t>
            </a:r>
            <a:r>
              <a:rPr lang="da-DK" altLang="en-US" dirty="0" err="1" smtClean="0">
                <a:ea typeface="MS PGothic" charset="-128"/>
              </a:rPr>
              <a:t>matters</a:t>
            </a:r>
            <a:r>
              <a:rPr lang="da-DK" altLang="en-US" dirty="0" smtClean="0">
                <a:ea typeface="MS PGothic" charset="-128"/>
              </a:rPr>
              <a:t> to </a:t>
            </a:r>
            <a:r>
              <a:rPr lang="da-DK" altLang="en-US" dirty="0" err="1" smtClean="0">
                <a:ea typeface="MS PGothic" charset="-128"/>
              </a:rPr>
              <a:t>ensure</a:t>
            </a:r>
            <a:r>
              <a:rPr lang="da-DK" altLang="en-US" dirty="0" smtClean="0">
                <a:ea typeface="MS PGothic" charset="-128"/>
              </a:rPr>
              <a:t> </a:t>
            </a:r>
            <a:r>
              <a:rPr lang="da-DK" altLang="en-US" dirty="0" err="1" smtClean="0">
                <a:ea typeface="MS PGothic" charset="-128"/>
              </a:rPr>
              <a:t>effectiveness</a:t>
            </a:r>
            <a:r>
              <a:rPr lang="da-DK" altLang="en-US" dirty="0" smtClean="0">
                <a:ea typeface="MS PGothic" charset="-128"/>
              </a:rPr>
              <a:t> and </a:t>
            </a:r>
            <a:r>
              <a:rPr lang="da-DK" altLang="en-US" dirty="0" err="1" smtClean="0">
                <a:ea typeface="MS PGothic" charset="-128"/>
              </a:rPr>
              <a:t>efficiency</a:t>
            </a:r>
            <a:endParaRPr lang="da-DK" altLang="en-US" dirty="0">
              <a:ea typeface="MS PGothic" charset="-128"/>
            </a:endParaRPr>
          </a:p>
        </p:txBody>
      </p:sp>
      <p:pic>
        <p:nvPicPr>
          <p:cNvPr id="70659" name="Content Placeholder 4" descr="Layered Architecture - Business Model and Business Model of IT 01-01.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14450" y="996950"/>
            <a:ext cx="6505575" cy="5521325"/>
          </a:xfrm>
        </p:spPr>
      </p:pic>
      <p:sp>
        <p:nvSpPr>
          <p:cNvPr id="7" name="Rectangle 6"/>
          <p:cNvSpPr/>
          <p:nvPr/>
        </p:nvSpPr>
        <p:spPr>
          <a:xfrm>
            <a:off x="1330325" y="6450013"/>
            <a:ext cx="2038350" cy="107950"/>
          </a:xfrm>
          <a:prstGeom prst="rect">
            <a:avLst/>
          </a:prstGeom>
          <a:solidFill>
            <a:schemeClr val="bg1"/>
          </a:solidFill>
        </p:spPr>
        <p:txBody>
          <a:bodyPr lIns="0" tIns="0" rIns="0" bIns="0">
            <a:spAutoFit/>
          </a:bodyPr>
          <a:lstStyle/>
          <a:p>
            <a:pPr eaLnBrk="1" hangingPunct="1">
              <a:buClr>
                <a:schemeClr val="accent1"/>
              </a:buClr>
              <a:buSzPct val="80000"/>
              <a:buFont typeface="Wingdings" panose="05000000000000000000" pitchFamily="2" charset="2"/>
              <a:buNone/>
              <a:defRPr/>
            </a:pPr>
            <a:r>
              <a:rPr lang="da-DK" sz="700">
                <a:solidFill>
                  <a:schemeClr val="tx1">
                    <a:lumMod val="65000"/>
                    <a:lumOff val="35000"/>
                  </a:schemeClr>
                </a:solidFill>
                <a:ea typeface="MS PGothic" panose="020B0600070205080204" pitchFamily="34" charset="-128"/>
              </a:rPr>
              <a:t>LEADing Practice Business &amp; IT Alignment</a:t>
            </a:r>
            <a:endParaRPr lang="en-US" sz="700" dirty="0">
              <a:solidFill>
                <a:schemeClr val="tx1">
                  <a:lumMod val="65000"/>
                  <a:lumOff val="35000"/>
                </a:schemeClr>
              </a:solidFill>
              <a:ea typeface="MS PGothic" panose="020B0600070205080204" pitchFamily="34" charset="-128"/>
            </a:endParaRPr>
          </a:p>
        </p:txBody>
      </p:sp>
      <p:sp>
        <p:nvSpPr>
          <p:cNvPr id="8" name="Rectangle 7"/>
          <p:cNvSpPr/>
          <p:nvPr/>
        </p:nvSpPr>
        <p:spPr>
          <a:xfrm>
            <a:off x="3982065" y="6450013"/>
            <a:ext cx="3822085" cy="215444"/>
          </a:xfrm>
          <a:prstGeom prst="rect">
            <a:avLst/>
          </a:prstGeom>
          <a:solidFill>
            <a:schemeClr val="bg1"/>
          </a:solidFill>
        </p:spPr>
        <p:txBody>
          <a:bodyPr wrap="square" lIns="0" tIns="0" rIns="0" bIns="0">
            <a:spAutoFit/>
          </a:bodyPr>
          <a:lstStyle/>
          <a:p>
            <a:pPr algn="r" eaLnBrk="1" hangingPunct="1">
              <a:buClr>
                <a:schemeClr val="accent1"/>
              </a:buClr>
              <a:buSzPct val="80000"/>
              <a:buFont typeface="Wingdings" panose="05000000000000000000" pitchFamily="2" charset="2"/>
              <a:buNone/>
              <a:defRPr/>
            </a:pPr>
            <a:r>
              <a:rPr lang="da-DK" sz="700" dirty="0" smtClean="0">
                <a:solidFill>
                  <a:schemeClr val="tx1">
                    <a:lumMod val="65000"/>
                    <a:lumOff val="35000"/>
                  </a:schemeClr>
                </a:solidFill>
                <a:ea typeface="MS PGothic" panose="020B0600070205080204" pitchFamily="34" charset="-128"/>
              </a:rPr>
              <a:t>Source: Global </a:t>
            </a:r>
            <a:r>
              <a:rPr lang="da-DK" sz="700" dirty="0" err="1" smtClean="0">
                <a:solidFill>
                  <a:schemeClr val="tx1">
                    <a:lumMod val="65000"/>
                    <a:lumOff val="35000"/>
                  </a:schemeClr>
                </a:solidFill>
                <a:ea typeface="MS PGothic" panose="020B0600070205080204" pitchFamily="34" charset="-128"/>
              </a:rPr>
              <a:t>University</a:t>
            </a:r>
            <a:r>
              <a:rPr lang="da-DK" sz="700" dirty="0" smtClean="0">
                <a:solidFill>
                  <a:schemeClr val="tx1">
                    <a:lumMod val="65000"/>
                    <a:lumOff val="35000"/>
                  </a:schemeClr>
                </a:solidFill>
                <a:ea typeface="MS PGothic" panose="020B0600070205080204" pitchFamily="34" charset="-128"/>
              </a:rPr>
              <a:t> Alliance </a:t>
            </a:r>
          </a:p>
          <a:p>
            <a:pPr algn="r" eaLnBrk="1" hangingPunct="1">
              <a:buClr>
                <a:schemeClr val="accent1"/>
              </a:buClr>
              <a:buSzPct val="80000"/>
              <a:buFont typeface="Wingdings" panose="05000000000000000000" pitchFamily="2" charset="2"/>
              <a:buNone/>
              <a:defRPr/>
            </a:pPr>
            <a:r>
              <a:rPr lang="da-DK" sz="700" dirty="0" smtClean="0">
                <a:solidFill>
                  <a:schemeClr val="tx1">
                    <a:lumMod val="65000"/>
                    <a:lumOff val="35000"/>
                  </a:schemeClr>
                </a:solidFill>
                <a:ea typeface="MS PGothic" panose="020B0600070205080204" pitchFamily="34" charset="-128"/>
              </a:rPr>
              <a:t>(FMI: </a:t>
            </a:r>
            <a:r>
              <a:rPr lang="da-DK" sz="700" dirty="0" err="1" smtClean="0">
                <a:solidFill>
                  <a:schemeClr val="tx1">
                    <a:lumMod val="65000"/>
                    <a:lumOff val="35000"/>
                  </a:schemeClr>
                </a:solidFill>
                <a:ea typeface="MS PGothic" panose="020B0600070205080204" pitchFamily="34" charset="-128"/>
              </a:rPr>
              <a:t>www.globaluniversityalliance.net</a:t>
            </a:r>
            <a:r>
              <a:rPr lang="da-DK" sz="700" dirty="0" smtClean="0">
                <a:solidFill>
                  <a:schemeClr val="tx1">
                    <a:lumMod val="65000"/>
                    <a:lumOff val="35000"/>
                  </a:schemeClr>
                </a:solidFill>
                <a:ea typeface="MS PGothic" panose="020B0600070205080204" pitchFamily="34" charset="-128"/>
              </a:rPr>
              <a:t>/research-</a:t>
            </a:r>
            <a:r>
              <a:rPr lang="da-DK" sz="700" dirty="0" err="1" smtClean="0">
                <a:solidFill>
                  <a:schemeClr val="tx1">
                    <a:lumMod val="65000"/>
                    <a:lumOff val="35000"/>
                  </a:schemeClr>
                </a:solidFill>
                <a:ea typeface="MS PGothic" panose="020B0600070205080204" pitchFamily="34" charset="-128"/>
              </a:rPr>
              <a:t>areas</a:t>
            </a:r>
            <a:r>
              <a:rPr lang="da-DK" sz="700" dirty="0" smtClean="0">
                <a:solidFill>
                  <a:schemeClr val="tx1">
                    <a:lumMod val="65000"/>
                    <a:lumOff val="35000"/>
                  </a:schemeClr>
                </a:solidFill>
                <a:ea typeface="MS PGothic" panose="020B0600070205080204" pitchFamily="34" charset="-128"/>
              </a:rPr>
              <a:t>/business-architecture-research/)</a:t>
            </a:r>
            <a:endParaRPr lang="en-US" sz="700" dirty="0">
              <a:solidFill>
                <a:schemeClr val="tx1">
                  <a:lumMod val="65000"/>
                  <a:lumOff val="35000"/>
                </a:schemeClr>
              </a:solidFill>
              <a:ea typeface="MS PGothic" panose="020B0600070205080204" pitchFamily="34" charset="-128"/>
            </a:endParaRPr>
          </a:p>
        </p:txBody>
      </p:sp>
    </p:spTree>
    <p:extLst>
      <p:ext uri="{BB962C8B-B14F-4D97-AF65-F5344CB8AC3E}">
        <p14:creationId xmlns:p14="http://schemas.microsoft.com/office/powerpoint/2010/main" val="19284057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9" name="Content Placeholder 4" descr="Layered Architecture - Business Model and Business Model of IT 01-01.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14450" y="996950"/>
            <a:ext cx="6505575" cy="5521325"/>
          </a:xfrm>
        </p:spPr>
      </p:pic>
      <p:sp>
        <p:nvSpPr>
          <p:cNvPr id="7" name="Rectangle 6"/>
          <p:cNvSpPr/>
          <p:nvPr/>
        </p:nvSpPr>
        <p:spPr>
          <a:xfrm>
            <a:off x="1330325" y="6450013"/>
            <a:ext cx="2038350" cy="107950"/>
          </a:xfrm>
          <a:prstGeom prst="rect">
            <a:avLst/>
          </a:prstGeom>
          <a:solidFill>
            <a:schemeClr val="bg1"/>
          </a:solidFill>
        </p:spPr>
        <p:txBody>
          <a:bodyPr lIns="0" tIns="0" rIns="0" bIns="0">
            <a:spAutoFit/>
          </a:bodyPr>
          <a:lstStyle/>
          <a:p>
            <a:pPr eaLnBrk="1" hangingPunct="1">
              <a:buClr>
                <a:schemeClr val="accent1"/>
              </a:buClr>
              <a:buSzPct val="80000"/>
              <a:buFont typeface="Wingdings" panose="05000000000000000000" pitchFamily="2" charset="2"/>
              <a:buNone/>
              <a:defRPr/>
            </a:pPr>
            <a:r>
              <a:rPr lang="da-DK" sz="700">
                <a:solidFill>
                  <a:schemeClr val="tx1">
                    <a:lumMod val="65000"/>
                    <a:lumOff val="35000"/>
                  </a:schemeClr>
                </a:solidFill>
                <a:ea typeface="MS PGothic" panose="020B0600070205080204" pitchFamily="34" charset="-128"/>
              </a:rPr>
              <a:t>LEADing Practice Business &amp; IT Alignment</a:t>
            </a:r>
            <a:endParaRPr lang="en-US" sz="700" dirty="0">
              <a:solidFill>
                <a:schemeClr val="tx1">
                  <a:lumMod val="65000"/>
                  <a:lumOff val="35000"/>
                </a:schemeClr>
              </a:solidFill>
              <a:ea typeface="MS PGothic" panose="020B0600070205080204" pitchFamily="34" charset="-128"/>
            </a:endParaRPr>
          </a:p>
        </p:txBody>
      </p:sp>
      <p:sp>
        <p:nvSpPr>
          <p:cNvPr id="8" name="Rectangle 7"/>
          <p:cNvSpPr/>
          <p:nvPr/>
        </p:nvSpPr>
        <p:spPr>
          <a:xfrm>
            <a:off x="3982065" y="6450013"/>
            <a:ext cx="3822085" cy="215444"/>
          </a:xfrm>
          <a:prstGeom prst="rect">
            <a:avLst/>
          </a:prstGeom>
          <a:solidFill>
            <a:schemeClr val="bg1"/>
          </a:solidFill>
        </p:spPr>
        <p:txBody>
          <a:bodyPr wrap="square" lIns="0" tIns="0" rIns="0" bIns="0">
            <a:spAutoFit/>
          </a:bodyPr>
          <a:lstStyle/>
          <a:p>
            <a:pPr algn="r" eaLnBrk="1" hangingPunct="1">
              <a:buClr>
                <a:schemeClr val="accent1"/>
              </a:buClr>
              <a:buSzPct val="80000"/>
              <a:buFont typeface="Wingdings" panose="05000000000000000000" pitchFamily="2" charset="2"/>
              <a:buNone/>
              <a:defRPr/>
            </a:pPr>
            <a:r>
              <a:rPr lang="da-DK" sz="700" dirty="0" smtClean="0">
                <a:solidFill>
                  <a:schemeClr val="tx1">
                    <a:lumMod val="65000"/>
                    <a:lumOff val="35000"/>
                  </a:schemeClr>
                </a:solidFill>
                <a:ea typeface="MS PGothic" panose="020B0600070205080204" pitchFamily="34" charset="-128"/>
              </a:rPr>
              <a:t>Source: Global </a:t>
            </a:r>
            <a:r>
              <a:rPr lang="da-DK" sz="700" dirty="0" err="1" smtClean="0">
                <a:solidFill>
                  <a:schemeClr val="tx1">
                    <a:lumMod val="65000"/>
                    <a:lumOff val="35000"/>
                  </a:schemeClr>
                </a:solidFill>
                <a:ea typeface="MS PGothic" panose="020B0600070205080204" pitchFamily="34" charset="-128"/>
              </a:rPr>
              <a:t>University</a:t>
            </a:r>
            <a:r>
              <a:rPr lang="da-DK" sz="700" dirty="0" smtClean="0">
                <a:solidFill>
                  <a:schemeClr val="tx1">
                    <a:lumMod val="65000"/>
                    <a:lumOff val="35000"/>
                  </a:schemeClr>
                </a:solidFill>
                <a:ea typeface="MS PGothic" panose="020B0600070205080204" pitchFamily="34" charset="-128"/>
              </a:rPr>
              <a:t> Alliance </a:t>
            </a:r>
          </a:p>
          <a:p>
            <a:pPr algn="r" eaLnBrk="1" hangingPunct="1">
              <a:buClr>
                <a:schemeClr val="accent1"/>
              </a:buClr>
              <a:buSzPct val="80000"/>
              <a:buFont typeface="Wingdings" panose="05000000000000000000" pitchFamily="2" charset="2"/>
              <a:buNone/>
              <a:defRPr/>
            </a:pPr>
            <a:r>
              <a:rPr lang="da-DK" sz="700" dirty="0" smtClean="0">
                <a:solidFill>
                  <a:schemeClr val="tx1">
                    <a:lumMod val="65000"/>
                    <a:lumOff val="35000"/>
                  </a:schemeClr>
                </a:solidFill>
                <a:ea typeface="MS PGothic" panose="020B0600070205080204" pitchFamily="34" charset="-128"/>
              </a:rPr>
              <a:t>(FMI: </a:t>
            </a:r>
            <a:r>
              <a:rPr lang="da-DK" sz="700" dirty="0" err="1" smtClean="0">
                <a:solidFill>
                  <a:schemeClr val="tx1">
                    <a:lumMod val="65000"/>
                    <a:lumOff val="35000"/>
                  </a:schemeClr>
                </a:solidFill>
                <a:ea typeface="MS PGothic" panose="020B0600070205080204" pitchFamily="34" charset="-128"/>
              </a:rPr>
              <a:t>www.globaluniversityalliance.net</a:t>
            </a:r>
            <a:r>
              <a:rPr lang="da-DK" sz="700" dirty="0" smtClean="0">
                <a:solidFill>
                  <a:schemeClr val="tx1">
                    <a:lumMod val="65000"/>
                    <a:lumOff val="35000"/>
                  </a:schemeClr>
                </a:solidFill>
                <a:ea typeface="MS PGothic" panose="020B0600070205080204" pitchFamily="34" charset="-128"/>
              </a:rPr>
              <a:t>/research-</a:t>
            </a:r>
            <a:r>
              <a:rPr lang="da-DK" sz="700" dirty="0" err="1" smtClean="0">
                <a:solidFill>
                  <a:schemeClr val="tx1">
                    <a:lumMod val="65000"/>
                    <a:lumOff val="35000"/>
                  </a:schemeClr>
                </a:solidFill>
                <a:ea typeface="MS PGothic" panose="020B0600070205080204" pitchFamily="34" charset="-128"/>
              </a:rPr>
              <a:t>areas</a:t>
            </a:r>
            <a:r>
              <a:rPr lang="da-DK" sz="700" dirty="0" smtClean="0">
                <a:solidFill>
                  <a:schemeClr val="tx1">
                    <a:lumMod val="65000"/>
                    <a:lumOff val="35000"/>
                  </a:schemeClr>
                </a:solidFill>
                <a:ea typeface="MS PGothic" panose="020B0600070205080204" pitchFamily="34" charset="-128"/>
              </a:rPr>
              <a:t>/business-architecture-research/)</a:t>
            </a:r>
            <a:endParaRPr lang="en-US" sz="700" dirty="0">
              <a:solidFill>
                <a:schemeClr val="tx1">
                  <a:lumMod val="65000"/>
                  <a:lumOff val="35000"/>
                </a:schemeClr>
              </a:solidFill>
              <a:ea typeface="MS PGothic" panose="020B0600070205080204" pitchFamily="34" charset="-128"/>
            </a:endParaRPr>
          </a:p>
        </p:txBody>
      </p:sp>
      <p:sp>
        <p:nvSpPr>
          <p:cNvPr id="9" name="Title 2"/>
          <p:cNvSpPr>
            <a:spLocks noGrp="1"/>
          </p:cNvSpPr>
          <p:nvPr>
            <p:ph type="title"/>
          </p:nvPr>
        </p:nvSpPr>
        <p:spPr>
          <a:xfrm>
            <a:off x="41941" y="297928"/>
            <a:ext cx="9328202" cy="553998"/>
          </a:xfrm>
        </p:spPr>
        <p:txBody>
          <a:bodyPr/>
          <a:lstStyle/>
          <a:p>
            <a:r>
              <a:rPr lang="da-DK" altLang="en-US" sz="2000" dirty="0">
                <a:ea typeface="MS PGothic" charset="-128"/>
              </a:rPr>
              <a:t>Research </a:t>
            </a:r>
            <a:r>
              <a:rPr lang="da-DK" altLang="en-US" sz="2000" dirty="0" err="1">
                <a:ea typeface="MS PGothic" charset="-128"/>
              </a:rPr>
              <a:t>Finding</a:t>
            </a:r>
            <a:r>
              <a:rPr lang="da-DK" altLang="en-US" sz="2000" dirty="0">
                <a:ea typeface="MS PGothic" charset="-128"/>
              </a:rPr>
              <a:t> - Putting it all </a:t>
            </a:r>
            <a:r>
              <a:rPr lang="da-DK" altLang="en-US" sz="2000" dirty="0" err="1">
                <a:ea typeface="MS PGothic" charset="-128"/>
              </a:rPr>
              <a:t>together</a:t>
            </a:r>
            <a:r>
              <a:rPr lang="da-DK" altLang="en-US" sz="2000" dirty="0">
                <a:ea typeface="MS PGothic" charset="-128"/>
              </a:rPr>
              <a:t>: </a:t>
            </a:r>
            <a:r>
              <a:rPr lang="da-DK" altLang="en-US" sz="2000" dirty="0" smtClean="0">
                <a:ea typeface="MS PGothic" charset="-128"/>
              </a:rPr>
              <a:t/>
            </a:r>
            <a:br>
              <a:rPr lang="da-DK" altLang="en-US" sz="2000" dirty="0" smtClean="0">
                <a:ea typeface="MS PGothic" charset="-128"/>
              </a:rPr>
            </a:br>
            <a:r>
              <a:rPr lang="da-DK" altLang="en-US" sz="2000" dirty="0" smtClean="0">
                <a:ea typeface="MS PGothic" charset="-128"/>
              </a:rPr>
              <a:t>Business Architecture is </a:t>
            </a:r>
            <a:r>
              <a:rPr lang="da-DK" altLang="en-US" sz="2000" dirty="0" err="1" smtClean="0">
                <a:ea typeface="MS PGothic" charset="-128"/>
              </a:rPr>
              <a:t>used</a:t>
            </a:r>
            <a:r>
              <a:rPr lang="da-DK" altLang="en-US" sz="2000" dirty="0" smtClean="0">
                <a:ea typeface="MS PGothic" charset="-128"/>
              </a:rPr>
              <a:t> for </a:t>
            </a:r>
            <a:r>
              <a:rPr lang="da-DK" altLang="en-US" sz="2000" dirty="0" err="1" smtClean="0">
                <a:ea typeface="MS PGothic" charset="-128"/>
              </a:rPr>
              <a:t>Automatization</a:t>
            </a:r>
            <a:r>
              <a:rPr lang="da-DK" altLang="en-US" sz="2000" dirty="0">
                <a:ea typeface="MS PGothic" charset="-128"/>
              </a:rPr>
              <a:t>, </a:t>
            </a:r>
            <a:r>
              <a:rPr lang="da-DK" altLang="en-US" sz="2000" dirty="0" err="1">
                <a:ea typeface="MS PGothic" charset="-128"/>
              </a:rPr>
              <a:t>Workflow</a:t>
            </a:r>
            <a:r>
              <a:rPr lang="da-DK" altLang="en-US" sz="2000" dirty="0">
                <a:ea typeface="MS PGothic" charset="-128"/>
              </a:rPr>
              <a:t> &amp; </a:t>
            </a:r>
            <a:r>
              <a:rPr lang="da-DK" altLang="en-US" sz="2000" dirty="0" smtClean="0">
                <a:ea typeface="MS PGothic" charset="-128"/>
              </a:rPr>
              <a:t>Interfaces</a:t>
            </a:r>
            <a:endParaRPr lang="da-DK" altLang="en-US" sz="2000" dirty="0">
              <a:ea typeface="MS PGothic" charset="-128"/>
            </a:endParaRPr>
          </a:p>
        </p:txBody>
      </p:sp>
    </p:spTree>
    <p:extLst>
      <p:ext uri="{BB962C8B-B14F-4D97-AF65-F5344CB8AC3E}">
        <p14:creationId xmlns:p14="http://schemas.microsoft.com/office/powerpoint/2010/main" val="13283498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2"/>
          <p:cNvSpPr>
            <a:spLocks noGrp="1"/>
          </p:cNvSpPr>
          <p:nvPr>
            <p:ph type="title"/>
          </p:nvPr>
        </p:nvSpPr>
        <p:spPr>
          <a:xfrm>
            <a:off x="71438" y="255953"/>
            <a:ext cx="6896100" cy="664797"/>
          </a:xfrm>
        </p:spPr>
        <p:txBody>
          <a:bodyPr/>
          <a:lstStyle/>
          <a:p>
            <a:r>
              <a:rPr lang="da-DK" altLang="en-US" dirty="0">
                <a:ea typeface="MS PGothic" charset="-128"/>
              </a:rPr>
              <a:t>Research </a:t>
            </a:r>
            <a:r>
              <a:rPr lang="da-DK" altLang="en-US" dirty="0" err="1">
                <a:ea typeface="MS PGothic" charset="-128"/>
              </a:rPr>
              <a:t>Finding</a:t>
            </a:r>
            <a:r>
              <a:rPr lang="da-DK" altLang="en-US" dirty="0">
                <a:ea typeface="MS PGothic" charset="-128"/>
              </a:rPr>
              <a:t> - Putting it all </a:t>
            </a:r>
            <a:r>
              <a:rPr lang="da-DK" altLang="en-US" dirty="0" err="1">
                <a:ea typeface="MS PGothic" charset="-128"/>
              </a:rPr>
              <a:t>together</a:t>
            </a:r>
            <a:r>
              <a:rPr lang="da-DK" altLang="en-US" dirty="0">
                <a:ea typeface="MS PGothic" charset="-128"/>
              </a:rPr>
              <a:t>: </a:t>
            </a:r>
            <a:r>
              <a:rPr lang="da-DK" altLang="en-US" dirty="0" err="1" smtClean="0">
                <a:ea typeface="MS PGothic" charset="-128"/>
              </a:rPr>
              <a:t>Decomposition</a:t>
            </a:r>
            <a:r>
              <a:rPr lang="da-DK" altLang="en-US" dirty="0" smtClean="0">
                <a:ea typeface="MS PGothic" charset="-128"/>
              </a:rPr>
              <a:t> </a:t>
            </a:r>
            <a:r>
              <a:rPr lang="da-DK" altLang="en-US" dirty="0">
                <a:ea typeface="MS PGothic" charset="-128"/>
              </a:rPr>
              <a:t>of the Business </a:t>
            </a:r>
            <a:r>
              <a:rPr lang="da-DK" altLang="en-US" dirty="0" err="1">
                <a:ea typeface="MS PGothic" charset="-128"/>
              </a:rPr>
              <a:t>Layer</a:t>
            </a:r>
            <a:endParaRPr lang="da-DK" altLang="en-US" dirty="0">
              <a:ea typeface="MS PGothic" charset="-128"/>
            </a:endParaRPr>
          </a:p>
        </p:txBody>
      </p:sp>
      <p:pic>
        <p:nvPicPr>
          <p:cNvPr id="76803" name="Content Placeholder 4" descr="Layered Architecture - Business Model and Business Model of IT 01-01.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14450" y="996950"/>
            <a:ext cx="6505575" cy="5521325"/>
          </a:xfrm>
        </p:spPr>
      </p:pic>
      <p:sp>
        <p:nvSpPr>
          <p:cNvPr id="7" name="Rectangle 6"/>
          <p:cNvSpPr/>
          <p:nvPr/>
        </p:nvSpPr>
        <p:spPr>
          <a:xfrm>
            <a:off x="1330325" y="6450013"/>
            <a:ext cx="2038350" cy="107950"/>
          </a:xfrm>
          <a:prstGeom prst="rect">
            <a:avLst/>
          </a:prstGeom>
          <a:solidFill>
            <a:schemeClr val="bg1"/>
          </a:solidFill>
        </p:spPr>
        <p:txBody>
          <a:bodyPr lIns="0" tIns="0" rIns="0" bIns="0">
            <a:spAutoFit/>
          </a:bodyPr>
          <a:lstStyle/>
          <a:p>
            <a:pPr eaLnBrk="1" hangingPunct="1">
              <a:buClr>
                <a:schemeClr val="accent1"/>
              </a:buClr>
              <a:buSzPct val="80000"/>
              <a:buFont typeface="Wingdings" panose="05000000000000000000" pitchFamily="2" charset="2"/>
              <a:buNone/>
              <a:defRPr/>
            </a:pPr>
            <a:r>
              <a:rPr lang="da-DK" sz="700">
                <a:solidFill>
                  <a:schemeClr val="tx1">
                    <a:lumMod val="65000"/>
                    <a:lumOff val="35000"/>
                  </a:schemeClr>
                </a:solidFill>
                <a:ea typeface="MS PGothic" panose="020B0600070205080204" pitchFamily="34" charset="-128"/>
              </a:rPr>
              <a:t>LEADing Practice Business &amp; IT Alignment</a:t>
            </a:r>
            <a:endParaRPr lang="en-US" sz="700" dirty="0">
              <a:solidFill>
                <a:schemeClr val="tx1">
                  <a:lumMod val="65000"/>
                  <a:lumOff val="35000"/>
                </a:schemeClr>
              </a:solidFill>
              <a:ea typeface="MS PGothic" panose="020B0600070205080204" pitchFamily="34" charset="-128"/>
            </a:endParaRPr>
          </a:p>
        </p:txBody>
      </p:sp>
      <p:sp>
        <p:nvSpPr>
          <p:cNvPr id="8" name="Rectangle 7"/>
          <p:cNvSpPr/>
          <p:nvPr/>
        </p:nvSpPr>
        <p:spPr>
          <a:xfrm>
            <a:off x="3982065" y="6450013"/>
            <a:ext cx="3822085" cy="215444"/>
          </a:xfrm>
          <a:prstGeom prst="rect">
            <a:avLst/>
          </a:prstGeom>
          <a:solidFill>
            <a:schemeClr val="bg1"/>
          </a:solidFill>
        </p:spPr>
        <p:txBody>
          <a:bodyPr wrap="square" lIns="0" tIns="0" rIns="0" bIns="0">
            <a:spAutoFit/>
          </a:bodyPr>
          <a:lstStyle/>
          <a:p>
            <a:pPr algn="r" eaLnBrk="1" hangingPunct="1">
              <a:buClr>
                <a:schemeClr val="accent1"/>
              </a:buClr>
              <a:buSzPct val="80000"/>
              <a:buFont typeface="Wingdings" panose="05000000000000000000" pitchFamily="2" charset="2"/>
              <a:buNone/>
              <a:defRPr/>
            </a:pPr>
            <a:r>
              <a:rPr lang="da-DK" sz="700" dirty="0" smtClean="0">
                <a:solidFill>
                  <a:schemeClr val="tx1">
                    <a:lumMod val="65000"/>
                    <a:lumOff val="35000"/>
                  </a:schemeClr>
                </a:solidFill>
                <a:ea typeface="MS PGothic" panose="020B0600070205080204" pitchFamily="34" charset="-128"/>
              </a:rPr>
              <a:t>Source: Global </a:t>
            </a:r>
            <a:r>
              <a:rPr lang="da-DK" sz="700" dirty="0" err="1" smtClean="0">
                <a:solidFill>
                  <a:schemeClr val="tx1">
                    <a:lumMod val="65000"/>
                    <a:lumOff val="35000"/>
                  </a:schemeClr>
                </a:solidFill>
                <a:ea typeface="MS PGothic" panose="020B0600070205080204" pitchFamily="34" charset="-128"/>
              </a:rPr>
              <a:t>University</a:t>
            </a:r>
            <a:r>
              <a:rPr lang="da-DK" sz="700" dirty="0" smtClean="0">
                <a:solidFill>
                  <a:schemeClr val="tx1">
                    <a:lumMod val="65000"/>
                    <a:lumOff val="35000"/>
                  </a:schemeClr>
                </a:solidFill>
                <a:ea typeface="MS PGothic" panose="020B0600070205080204" pitchFamily="34" charset="-128"/>
              </a:rPr>
              <a:t> Alliance </a:t>
            </a:r>
          </a:p>
          <a:p>
            <a:pPr algn="r" eaLnBrk="1" hangingPunct="1">
              <a:buClr>
                <a:schemeClr val="accent1"/>
              </a:buClr>
              <a:buSzPct val="80000"/>
              <a:buFont typeface="Wingdings" panose="05000000000000000000" pitchFamily="2" charset="2"/>
              <a:buNone/>
              <a:defRPr/>
            </a:pPr>
            <a:r>
              <a:rPr lang="da-DK" sz="700" dirty="0" smtClean="0">
                <a:solidFill>
                  <a:schemeClr val="tx1">
                    <a:lumMod val="65000"/>
                    <a:lumOff val="35000"/>
                  </a:schemeClr>
                </a:solidFill>
                <a:ea typeface="MS PGothic" panose="020B0600070205080204" pitchFamily="34" charset="-128"/>
              </a:rPr>
              <a:t>(FMI: </a:t>
            </a:r>
            <a:r>
              <a:rPr lang="da-DK" sz="700" dirty="0" err="1" smtClean="0">
                <a:solidFill>
                  <a:schemeClr val="tx1">
                    <a:lumMod val="65000"/>
                    <a:lumOff val="35000"/>
                  </a:schemeClr>
                </a:solidFill>
                <a:ea typeface="MS PGothic" panose="020B0600070205080204" pitchFamily="34" charset="-128"/>
              </a:rPr>
              <a:t>www.globaluniversityalliance.net</a:t>
            </a:r>
            <a:r>
              <a:rPr lang="da-DK" sz="700" dirty="0" smtClean="0">
                <a:solidFill>
                  <a:schemeClr val="tx1">
                    <a:lumMod val="65000"/>
                    <a:lumOff val="35000"/>
                  </a:schemeClr>
                </a:solidFill>
                <a:ea typeface="MS PGothic" panose="020B0600070205080204" pitchFamily="34" charset="-128"/>
              </a:rPr>
              <a:t>/research-</a:t>
            </a:r>
            <a:r>
              <a:rPr lang="da-DK" sz="700" dirty="0" err="1" smtClean="0">
                <a:solidFill>
                  <a:schemeClr val="tx1">
                    <a:lumMod val="65000"/>
                    <a:lumOff val="35000"/>
                  </a:schemeClr>
                </a:solidFill>
                <a:ea typeface="MS PGothic" panose="020B0600070205080204" pitchFamily="34" charset="-128"/>
              </a:rPr>
              <a:t>areas</a:t>
            </a:r>
            <a:r>
              <a:rPr lang="da-DK" sz="700" dirty="0" smtClean="0">
                <a:solidFill>
                  <a:schemeClr val="tx1">
                    <a:lumMod val="65000"/>
                    <a:lumOff val="35000"/>
                  </a:schemeClr>
                </a:solidFill>
                <a:ea typeface="MS PGothic" panose="020B0600070205080204" pitchFamily="34" charset="-128"/>
              </a:rPr>
              <a:t>/business-architecture-research/)</a:t>
            </a:r>
            <a:endParaRPr lang="en-US" sz="700" dirty="0">
              <a:solidFill>
                <a:schemeClr val="tx1">
                  <a:lumMod val="65000"/>
                  <a:lumOff val="35000"/>
                </a:schemeClr>
              </a:solidFill>
              <a:ea typeface="MS PGothic" panose="020B0600070205080204" pitchFamily="34" charset="-128"/>
            </a:endParaRPr>
          </a:p>
        </p:txBody>
      </p:sp>
    </p:spTree>
    <p:extLst>
      <p:ext uri="{BB962C8B-B14F-4D97-AF65-F5344CB8AC3E}">
        <p14:creationId xmlns:p14="http://schemas.microsoft.com/office/powerpoint/2010/main" val="3351448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2"/>
          <p:cNvSpPr>
            <a:spLocks noGrp="1"/>
          </p:cNvSpPr>
          <p:nvPr>
            <p:ph type="title"/>
          </p:nvPr>
        </p:nvSpPr>
        <p:spPr>
          <a:xfrm>
            <a:off x="71438" y="295281"/>
            <a:ext cx="8158162" cy="664797"/>
          </a:xfrm>
        </p:spPr>
        <p:txBody>
          <a:bodyPr/>
          <a:lstStyle/>
          <a:p>
            <a:r>
              <a:rPr lang="da-DK" altLang="en-US" dirty="0" err="1" smtClean="0">
                <a:ea typeface="MS PGothic" charset="-128"/>
              </a:rPr>
              <a:t>Matters</a:t>
            </a:r>
            <a:r>
              <a:rPr lang="da-DK" altLang="en-US" dirty="0" smtClean="0">
                <a:ea typeface="MS PGothic" charset="-128"/>
              </a:rPr>
              <a:t> for the </a:t>
            </a:r>
            <a:r>
              <a:rPr lang="da-DK" altLang="en-US" dirty="0" err="1" smtClean="0">
                <a:ea typeface="MS PGothic" charset="-128"/>
              </a:rPr>
              <a:t>Composition</a:t>
            </a:r>
            <a:r>
              <a:rPr lang="da-DK" altLang="en-US" dirty="0" smtClean="0">
                <a:ea typeface="MS PGothic" charset="-128"/>
              </a:rPr>
              <a:t> </a:t>
            </a:r>
            <a:r>
              <a:rPr lang="da-DK" altLang="en-US" dirty="0">
                <a:ea typeface="MS PGothic" charset="-128"/>
              </a:rPr>
              <a:t>of the Application </a:t>
            </a:r>
            <a:r>
              <a:rPr lang="da-DK" altLang="en-US" dirty="0" err="1">
                <a:ea typeface="MS PGothic" charset="-128"/>
              </a:rPr>
              <a:t>Layer</a:t>
            </a:r>
            <a:r>
              <a:rPr lang="da-DK" altLang="en-US" dirty="0">
                <a:ea typeface="MS PGothic" charset="-128"/>
              </a:rPr>
              <a:t> and the Technology </a:t>
            </a:r>
            <a:r>
              <a:rPr lang="da-DK" altLang="en-US" dirty="0" err="1">
                <a:ea typeface="MS PGothic" charset="-128"/>
              </a:rPr>
              <a:t>Layer</a:t>
            </a:r>
            <a:endParaRPr lang="da-DK" altLang="en-US" dirty="0">
              <a:ea typeface="MS PGothic" charset="-128"/>
            </a:endParaRPr>
          </a:p>
        </p:txBody>
      </p:sp>
      <p:pic>
        <p:nvPicPr>
          <p:cNvPr id="79875" name="Content Placeholder 4" descr="Layered Architecture - Business Model and Business Model of IT 01-01.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14450" y="996950"/>
            <a:ext cx="6505575" cy="5521325"/>
          </a:xfrm>
        </p:spPr>
      </p:pic>
      <p:sp>
        <p:nvSpPr>
          <p:cNvPr id="7" name="Rectangle 6"/>
          <p:cNvSpPr/>
          <p:nvPr/>
        </p:nvSpPr>
        <p:spPr>
          <a:xfrm>
            <a:off x="1330325" y="6450013"/>
            <a:ext cx="2038350" cy="107950"/>
          </a:xfrm>
          <a:prstGeom prst="rect">
            <a:avLst/>
          </a:prstGeom>
          <a:solidFill>
            <a:schemeClr val="bg1"/>
          </a:solidFill>
        </p:spPr>
        <p:txBody>
          <a:bodyPr lIns="0" tIns="0" rIns="0" bIns="0">
            <a:spAutoFit/>
          </a:bodyPr>
          <a:lstStyle/>
          <a:p>
            <a:pPr eaLnBrk="1" hangingPunct="1">
              <a:buClr>
                <a:schemeClr val="accent1"/>
              </a:buClr>
              <a:buSzPct val="80000"/>
              <a:buFont typeface="Wingdings" panose="05000000000000000000" pitchFamily="2" charset="2"/>
              <a:buNone/>
              <a:defRPr/>
            </a:pPr>
            <a:r>
              <a:rPr lang="da-DK" sz="700">
                <a:solidFill>
                  <a:schemeClr val="tx1">
                    <a:lumMod val="65000"/>
                    <a:lumOff val="35000"/>
                  </a:schemeClr>
                </a:solidFill>
                <a:ea typeface="MS PGothic" panose="020B0600070205080204" pitchFamily="34" charset="-128"/>
              </a:rPr>
              <a:t>LEADing Practice Business &amp; IT Alignment</a:t>
            </a:r>
            <a:endParaRPr lang="en-US" sz="700" dirty="0">
              <a:solidFill>
                <a:schemeClr val="tx1">
                  <a:lumMod val="65000"/>
                  <a:lumOff val="35000"/>
                </a:schemeClr>
              </a:solidFill>
              <a:ea typeface="MS PGothic" panose="020B0600070205080204" pitchFamily="34" charset="-128"/>
            </a:endParaRPr>
          </a:p>
        </p:txBody>
      </p:sp>
      <p:sp>
        <p:nvSpPr>
          <p:cNvPr id="8" name="Rectangle 7"/>
          <p:cNvSpPr/>
          <p:nvPr/>
        </p:nvSpPr>
        <p:spPr>
          <a:xfrm>
            <a:off x="3982065" y="6450013"/>
            <a:ext cx="3822085" cy="215444"/>
          </a:xfrm>
          <a:prstGeom prst="rect">
            <a:avLst/>
          </a:prstGeom>
          <a:solidFill>
            <a:schemeClr val="bg1"/>
          </a:solidFill>
        </p:spPr>
        <p:txBody>
          <a:bodyPr wrap="square" lIns="0" tIns="0" rIns="0" bIns="0">
            <a:spAutoFit/>
          </a:bodyPr>
          <a:lstStyle/>
          <a:p>
            <a:pPr algn="r" eaLnBrk="1" hangingPunct="1">
              <a:buClr>
                <a:schemeClr val="accent1"/>
              </a:buClr>
              <a:buSzPct val="80000"/>
              <a:buFont typeface="Wingdings" panose="05000000000000000000" pitchFamily="2" charset="2"/>
              <a:buNone/>
              <a:defRPr/>
            </a:pPr>
            <a:r>
              <a:rPr lang="da-DK" sz="700" dirty="0" smtClean="0">
                <a:solidFill>
                  <a:schemeClr val="tx1">
                    <a:lumMod val="65000"/>
                    <a:lumOff val="35000"/>
                  </a:schemeClr>
                </a:solidFill>
                <a:ea typeface="MS PGothic" panose="020B0600070205080204" pitchFamily="34" charset="-128"/>
              </a:rPr>
              <a:t>Source: Global </a:t>
            </a:r>
            <a:r>
              <a:rPr lang="da-DK" sz="700" dirty="0" err="1" smtClean="0">
                <a:solidFill>
                  <a:schemeClr val="tx1">
                    <a:lumMod val="65000"/>
                    <a:lumOff val="35000"/>
                  </a:schemeClr>
                </a:solidFill>
                <a:ea typeface="MS PGothic" panose="020B0600070205080204" pitchFamily="34" charset="-128"/>
              </a:rPr>
              <a:t>University</a:t>
            </a:r>
            <a:r>
              <a:rPr lang="da-DK" sz="700" dirty="0" smtClean="0">
                <a:solidFill>
                  <a:schemeClr val="tx1">
                    <a:lumMod val="65000"/>
                    <a:lumOff val="35000"/>
                  </a:schemeClr>
                </a:solidFill>
                <a:ea typeface="MS PGothic" panose="020B0600070205080204" pitchFamily="34" charset="-128"/>
              </a:rPr>
              <a:t> Alliance </a:t>
            </a:r>
          </a:p>
          <a:p>
            <a:pPr algn="r" eaLnBrk="1" hangingPunct="1">
              <a:buClr>
                <a:schemeClr val="accent1"/>
              </a:buClr>
              <a:buSzPct val="80000"/>
              <a:buFont typeface="Wingdings" panose="05000000000000000000" pitchFamily="2" charset="2"/>
              <a:buNone/>
              <a:defRPr/>
            </a:pPr>
            <a:r>
              <a:rPr lang="da-DK" sz="700" dirty="0" smtClean="0">
                <a:solidFill>
                  <a:schemeClr val="tx1">
                    <a:lumMod val="65000"/>
                    <a:lumOff val="35000"/>
                  </a:schemeClr>
                </a:solidFill>
                <a:ea typeface="MS PGothic" panose="020B0600070205080204" pitchFamily="34" charset="-128"/>
              </a:rPr>
              <a:t>(FMI: </a:t>
            </a:r>
            <a:r>
              <a:rPr lang="da-DK" sz="700" dirty="0" err="1" smtClean="0">
                <a:solidFill>
                  <a:schemeClr val="tx1">
                    <a:lumMod val="65000"/>
                    <a:lumOff val="35000"/>
                  </a:schemeClr>
                </a:solidFill>
                <a:ea typeface="MS PGothic" panose="020B0600070205080204" pitchFamily="34" charset="-128"/>
              </a:rPr>
              <a:t>www.globaluniversityalliance.net</a:t>
            </a:r>
            <a:r>
              <a:rPr lang="da-DK" sz="700" dirty="0" smtClean="0">
                <a:solidFill>
                  <a:schemeClr val="tx1">
                    <a:lumMod val="65000"/>
                    <a:lumOff val="35000"/>
                  </a:schemeClr>
                </a:solidFill>
                <a:ea typeface="MS PGothic" panose="020B0600070205080204" pitchFamily="34" charset="-128"/>
              </a:rPr>
              <a:t>/research-</a:t>
            </a:r>
            <a:r>
              <a:rPr lang="da-DK" sz="700" dirty="0" err="1" smtClean="0">
                <a:solidFill>
                  <a:schemeClr val="tx1">
                    <a:lumMod val="65000"/>
                    <a:lumOff val="35000"/>
                  </a:schemeClr>
                </a:solidFill>
                <a:ea typeface="MS PGothic" panose="020B0600070205080204" pitchFamily="34" charset="-128"/>
              </a:rPr>
              <a:t>areas</a:t>
            </a:r>
            <a:r>
              <a:rPr lang="da-DK" sz="700" dirty="0" smtClean="0">
                <a:solidFill>
                  <a:schemeClr val="tx1">
                    <a:lumMod val="65000"/>
                    <a:lumOff val="35000"/>
                  </a:schemeClr>
                </a:solidFill>
                <a:ea typeface="MS PGothic" panose="020B0600070205080204" pitchFamily="34" charset="-128"/>
              </a:rPr>
              <a:t>/business-architecture-research/)</a:t>
            </a:r>
            <a:endParaRPr lang="en-US" sz="700" dirty="0">
              <a:solidFill>
                <a:schemeClr val="tx1">
                  <a:lumMod val="65000"/>
                  <a:lumOff val="35000"/>
                </a:schemeClr>
              </a:solidFill>
              <a:ea typeface="MS PGothic" panose="020B0600070205080204" pitchFamily="34" charset="-128"/>
            </a:endParaRPr>
          </a:p>
        </p:txBody>
      </p:sp>
      <p:sp>
        <p:nvSpPr>
          <p:cNvPr id="2" name="Rectangle 1"/>
          <p:cNvSpPr/>
          <p:nvPr/>
        </p:nvSpPr>
        <p:spPr bwMode="auto">
          <a:xfrm>
            <a:off x="3716594" y="3775587"/>
            <a:ext cx="1651819" cy="121920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Arial" charset="0"/>
              <a:buNone/>
              <a:tabLst/>
            </a:pPr>
            <a:endParaRPr kumimoji="0" lang="en-US" sz="1600" b="0" i="0" u="none" strike="noStrike" cap="none" normalizeH="0" baseline="0" smtClean="0">
              <a:ln>
                <a:noFill/>
              </a:ln>
              <a:solidFill>
                <a:srgbClr val="000000"/>
              </a:solidFill>
              <a:effectLst/>
              <a:latin typeface="Arial" charset="0"/>
              <a:cs typeface="Arial" charset="0"/>
            </a:endParaRPr>
          </a:p>
        </p:txBody>
      </p:sp>
    </p:spTree>
    <p:extLst>
      <p:ext uri="{BB962C8B-B14F-4D97-AF65-F5344CB8AC3E}">
        <p14:creationId xmlns:p14="http://schemas.microsoft.com/office/powerpoint/2010/main" val="8298690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2"/>
          <p:cNvSpPr>
            <a:spLocks noGrp="1"/>
          </p:cNvSpPr>
          <p:nvPr>
            <p:ph type="title"/>
          </p:nvPr>
        </p:nvSpPr>
        <p:spPr>
          <a:xfrm>
            <a:off x="71438" y="89753"/>
            <a:ext cx="8158162" cy="830997"/>
          </a:xfrm>
        </p:spPr>
        <p:txBody>
          <a:bodyPr/>
          <a:lstStyle/>
          <a:p>
            <a:r>
              <a:rPr lang="da-DK" altLang="en-US" sz="2000" dirty="0">
                <a:ea typeface="MS PGothic" charset="-128"/>
              </a:rPr>
              <a:t>Research </a:t>
            </a:r>
            <a:r>
              <a:rPr lang="da-DK" altLang="en-US" sz="2000" dirty="0" err="1">
                <a:ea typeface="MS PGothic" charset="-128"/>
              </a:rPr>
              <a:t>Finding</a:t>
            </a:r>
            <a:r>
              <a:rPr lang="da-DK" altLang="en-US" sz="2000" dirty="0">
                <a:ea typeface="MS PGothic" charset="-128"/>
              </a:rPr>
              <a:t> - Putting it all </a:t>
            </a:r>
            <a:r>
              <a:rPr lang="da-DK" altLang="en-US" sz="2000" dirty="0" err="1">
                <a:ea typeface="MS PGothic" charset="-128"/>
              </a:rPr>
              <a:t>together</a:t>
            </a:r>
            <a:r>
              <a:rPr lang="da-DK" altLang="en-US" sz="2000" dirty="0">
                <a:ea typeface="MS PGothic" charset="-128"/>
              </a:rPr>
              <a:t>: </a:t>
            </a:r>
            <a:r>
              <a:rPr lang="da-DK" altLang="en-US" sz="2000" dirty="0" smtClean="0">
                <a:ea typeface="MS PGothic" charset="-128"/>
              </a:rPr>
              <a:t>Business Architecture is more </a:t>
            </a:r>
            <a:r>
              <a:rPr lang="da-DK" altLang="en-US" sz="2000" dirty="0" err="1" smtClean="0">
                <a:ea typeface="MS PGothic" charset="-128"/>
              </a:rPr>
              <a:t>that</a:t>
            </a:r>
            <a:r>
              <a:rPr lang="da-DK" altLang="en-US" sz="2000" dirty="0" smtClean="0">
                <a:ea typeface="MS PGothic" charset="-128"/>
              </a:rPr>
              <a:t> </a:t>
            </a:r>
            <a:r>
              <a:rPr lang="da-DK" altLang="en-US" sz="2000" dirty="0" err="1" smtClean="0">
                <a:ea typeface="MS PGothic" charset="-128"/>
              </a:rPr>
              <a:t>only</a:t>
            </a:r>
            <a:r>
              <a:rPr lang="da-DK" altLang="en-US" sz="2000" dirty="0" smtClean="0">
                <a:ea typeface="MS PGothic" charset="-128"/>
              </a:rPr>
              <a:t> a business </a:t>
            </a:r>
            <a:r>
              <a:rPr lang="da-DK" altLang="en-US" sz="2000" dirty="0" err="1" smtClean="0">
                <a:ea typeface="MS PGothic" charset="-128"/>
              </a:rPr>
              <a:t>blueprint</a:t>
            </a:r>
            <a:r>
              <a:rPr lang="da-DK" altLang="en-US" sz="2000" dirty="0" smtClean="0">
                <a:ea typeface="MS PGothic" charset="-128"/>
              </a:rPr>
              <a:t> or </a:t>
            </a:r>
            <a:r>
              <a:rPr lang="da-DK" altLang="en-US" sz="2000" dirty="0" err="1" smtClean="0">
                <a:ea typeface="MS PGothic" charset="-128"/>
              </a:rPr>
              <a:t>capability</a:t>
            </a:r>
            <a:r>
              <a:rPr lang="da-DK" altLang="en-US" sz="2000" dirty="0" smtClean="0">
                <a:ea typeface="MS PGothic" charset="-128"/>
              </a:rPr>
              <a:t> </a:t>
            </a:r>
            <a:r>
              <a:rPr lang="da-DK" altLang="en-US" sz="2000" dirty="0" err="1" smtClean="0">
                <a:ea typeface="MS PGothic" charset="-128"/>
              </a:rPr>
              <a:t>mapping</a:t>
            </a:r>
            <a:r>
              <a:rPr lang="da-DK" altLang="en-US" sz="2000" dirty="0" smtClean="0">
                <a:ea typeface="MS PGothic" charset="-128"/>
              </a:rPr>
              <a:t> it is the basis for Innovation &amp; Transformation  </a:t>
            </a:r>
            <a:r>
              <a:rPr lang="da-DK" altLang="en-US" sz="2000" dirty="0">
                <a:ea typeface="MS PGothic" charset="-128"/>
              </a:rPr>
              <a:t>of Business &amp; IT</a:t>
            </a:r>
          </a:p>
        </p:txBody>
      </p:sp>
      <p:pic>
        <p:nvPicPr>
          <p:cNvPr id="80899" name="Content Placeholder 4" descr="Layered Architecture - Business Model and Business Model of IT 01-01.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14450" y="996950"/>
            <a:ext cx="6505575" cy="5521325"/>
          </a:xfrm>
        </p:spPr>
      </p:pic>
      <p:sp>
        <p:nvSpPr>
          <p:cNvPr id="80900" name="TextBox 3"/>
          <p:cNvSpPr txBox="1">
            <a:spLocks noChangeArrowheads="1"/>
          </p:cNvSpPr>
          <p:nvPr/>
        </p:nvSpPr>
        <p:spPr bwMode="gray">
          <a:xfrm>
            <a:off x="4438920" y="984250"/>
            <a:ext cx="27251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75000"/>
              </a:spcBef>
              <a:buClr>
                <a:schemeClr val="tx1"/>
              </a:buClr>
              <a:buSzPct val="80000"/>
              <a:buFont typeface="Wingdings" charset="2"/>
              <a:defRPr>
                <a:solidFill>
                  <a:schemeClr val="tx1"/>
                </a:solidFill>
                <a:latin typeface="Arial" charset="0"/>
                <a:ea typeface="MS PGothic" charset="-128"/>
              </a:defRPr>
            </a:lvl1pPr>
            <a:lvl2pPr marL="742950" indent="-285750">
              <a:spcBef>
                <a:spcPct val="25000"/>
              </a:spcBef>
              <a:buClr>
                <a:srgbClr val="003264"/>
              </a:buClr>
              <a:buSzPct val="100000"/>
              <a:buFont typeface="Arial" charset="0"/>
              <a:buChar char="•"/>
              <a:defRPr>
                <a:solidFill>
                  <a:schemeClr val="tx1"/>
                </a:solidFill>
                <a:latin typeface="Arial" charset="0"/>
                <a:ea typeface="MS PGothic" charset="-128"/>
              </a:defRPr>
            </a:lvl2pPr>
            <a:lvl3pPr marL="1143000" indent="-228600">
              <a:spcBef>
                <a:spcPct val="25000"/>
              </a:spcBef>
              <a:buClr>
                <a:srgbClr val="003264"/>
              </a:buClr>
              <a:buSzPct val="100000"/>
              <a:buFont typeface="Arial" charset="0"/>
              <a:buChar char="•"/>
              <a:defRPr>
                <a:solidFill>
                  <a:schemeClr val="tx1"/>
                </a:solidFill>
                <a:latin typeface="Arial" charset="0"/>
                <a:ea typeface="MS PGothic" charset="-128"/>
              </a:defRPr>
            </a:lvl3pPr>
            <a:lvl4pPr marL="1600200" indent="-228600">
              <a:spcBef>
                <a:spcPct val="25000"/>
              </a:spcBef>
              <a:buClr>
                <a:srgbClr val="003264"/>
              </a:buClr>
              <a:buSzPct val="100000"/>
              <a:buFont typeface="Arial" charset="0"/>
              <a:buChar char="•"/>
              <a:defRPr>
                <a:solidFill>
                  <a:schemeClr val="tx1"/>
                </a:solidFill>
                <a:latin typeface="Arial" charset="0"/>
                <a:ea typeface="MS PGothic" charset="-128"/>
              </a:defRPr>
            </a:lvl4pPr>
            <a:lvl5pPr marL="2057400" indent="-228600">
              <a:spcBef>
                <a:spcPct val="15000"/>
              </a:spcBef>
              <a:buClr>
                <a:srgbClr val="003264"/>
              </a:buClr>
              <a:buSzPct val="100000"/>
              <a:buFont typeface="Arial" charset="0"/>
              <a:buChar char="•"/>
              <a:defRPr>
                <a:solidFill>
                  <a:schemeClr val="tx1"/>
                </a:solidFill>
                <a:latin typeface="Arial" charset="0"/>
                <a:ea typeface="MS PGothic" charset="-128"/>
              </a:defRPr>
            </a:lvl5pPr>
            <a:lvl6pPr marL="25146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6pPr>
            <a:lvl7pPr marL="29718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7pPr>
            <a:lvl8pPr marL="34290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8pPr>
            <a:lvl9pPr marL="38862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9pPr>
          </a:lstStyle>
          <a:p>
            <a:pPr eaLnBrk="1" hangingPunct="1">
              <a:spcBef>
                <a:spcPct val="0"/>
              </a:spcBef>
              <a:buClr>
                <a:schemeClr val="accent1"/>
              </a:buClr>
            </a:pPr>
            <a:r>
              <a:rPr lang="en-US" altLang="en-US" dirty="0" smtClean="0"/>
              <a:t>BA</a:t>
            </a:r>
            <a:endParaRPr lang="en-US" altLang="en-US" dirty="0"/>
          </a:p>
        </p:txBody>
      </p:sp>
      <p:sp>
        <p:nvSpPr>
          <p:cNvPr id="5" name="Rectangle 4"/>
          <p:cNvSpPr/>
          <p:nvPr/>
        </p:nvSpPr>
        <p:spPr>
          <a:xfrm>
            <a:off x="3982065" y="6450013"/>
            <a:ext cx="3822085" cy="215444"/>
          </a:xfrm>
          <a:prstGeom prst="rect">
            <a:avLst/>
          </a:prstGeom>
          <a:solidFill>
            <a:schemeClr val="bg1"/>
          </a:solidFill>
        </p:spPr>
        <p:txBody>
          <a:bodyPr wrap="square" lIns="0" tIns="0" rIns="0" bIns="0">
            <a:spAutoFit/>
          </a:bodyPr>
          <a:lstStyle/>
          <a:p>
            <a:pPr algn="r" eaLnBrk="1" hangingPunct="1">
              <a:buClr>
                <a:schemeClr val="accent1"/>
              </a:buClr>
              <a:buSzPct val="80000"/>
              <a:buFont typeface="Wingdings" panose="05000000000000000000" pitchFamily="2" charset="2"/>
              <a:buNone/>
              <a:defRPr/>
            </a:pPr>
            <a:r>
              <a:rPr lang="da-DK" sz="700" dirty="0" smtClean="0">
                <a:solidFill>
                  <a:schemeClr val="tx1">
                    <a:lumMod val="65000"/>
                    <a:lumOff val="35000"/>
                  </a:schemeClr>
                </a:solidFill>
                <a:ea typeface="MS PGothic" panose="020B0600070205080204" pitchFamily="34" charset="-128"/>
              </a:rPr>
              <a:t>Source: Global </a:t>
            </a:r>
            <a:r>
              <a:rPr lang="da-DK" sz="700" dirty="0" err="1" smtClean="0">
                <a:solidFill>
                  <a:schemeClr val="tx1">
                    <a:lumMod val="65000"/>
                    <a:lumOff val="35000"/>
                  </a:schemeClr>
                </a:solidFill>
                <a:ea typeface="MS PGothic" panose="020B0600070205080204" pitchFamily="34" charset="-128"/>
              </a:rPr>
              <a:t>University</a:t>
            </a:r>
            <a:r>
              <a:rPr lang="da-DK" sz="700" dirty="0" smtClean="0">
                <a:solidFill>
                  <a:schemeClr val="tx1">
                    <a:lumMod val="65000"/>
                    <a:lumOff val="35000"/>
                  </a:schemeClr>
                </a:solidFill>
                <a:ea typeface="MS PGothic" panose="020B0600070205080204" pitchFamily="34" charset="-128"/>
              </a:rPr>
              <a:t> Alliance </a:t>
            </a:r>
          </a:p>
          <a:p>
            <a:pPr algn="r" eaLnBrk="1" hangingPunct="1">
              <a:buClr>
                <a:schemeClr val="accent1"/>
              </a:buClr>
              <a:buSzPct val="80000"/>
              <a:buFont typeface="Wingdings" panose="05000000000000000000" pitchFamily="2" charset="2"/>
              <a:buNone/>
              <a:defRPr/>
            </a:pPr>
            <a:r>
              <a:rPr lang="da-DK" sz="700" dirty="0" smtClean="0">
                <a:solidFill>
                  <a:schemeClr val="tx1">
                    <a:lumMod val="65000"/>
                    <a:lumOff val="35000"/>
                  </a:schemeClr>
                </a:solidFill>
                <a:ea typeface="MS PGothic" panose="020B0600070205080204" pitchFamily="34" charset="-128"/>
              </a:rPr>
              <a:t>(FMI: </a:t>
            </a:r>
            <a:r>
              <a:rPr lang="da-DK" sz="700" dirty="0" err="1" smtClean="0">
                <a:solidFill>
                  <a:schemeClr val="tx1">
                    <a:lumMod val="65000"/>
                    <a:lumOff val="35000"/>
                  </a:schemeClr>
                </a:solidFill>
                <a:ea typeface="MS PGothic" panose="020B0600070205080204" pitchFamily="34" charset="-128"/>
              </a:rPr>
              <a:t>www.globaluniversityalliance.net</a:t>
            </a:r>
            <a:r>
              <a:rPr lang="da-DK" sz="700" dirty="0" smtClean="0">
                <a:solidFill>
                  <a:schemeClr val="tx1">
                    <a:lumMod val="65000"/>
                    <a:lumOff val="35000"/>
                  </a:schemeClr>
                </a:solidFill>
                <a:ea typeface="MS PGothic" panose="020B0600070205080204" pitchFamily="34" charset="-128"/>
              </a:rPr>
              <a:t>/research-</a:t>
            </a:r>
            <a:r>
              <a:rPr lang="da-DK" sz="700" dirty="0" err="1" smtClean="0">
                <a:solidFill>
                  <a:schemeClr val="tx1">
                    <a:lumMod val="65000"/>
                    <a:lumOff val="35000"/>
                  </a:schemeClr>
                </a:solidFill>
                <a:ea typeface="MS PGothic" panose="020B0600070205080204" pitchFamily="34" charset="-128"/>
              </a:rPr>
              <a:t>areas</a:t>
            </a:r>
            <a:r>
              <a:rPr lang="da-DK" sz="700" dirty="0" smtClean="0">
                <a:solidFill>
                  <a:schemeClr val="tx1">
                    <a:lumMod val="65000"/>
                    <a:lumOff val="35000"/>
                  </a:schemeClr>
                </a:solidFill>
                <a:ea typeface="MS PGothic" panose="020B0600070205080204" pitchFamily="34" charset="-128"/>
              </a:rPr>
              <a:t>/business-architecture-research/)</a:t>
            </a:r>
            <a:endParaRPr lang="en-US" sz="700" dirty="0">
              <a:solidFill>
                <a:schemeClr val="tx1">
                  <a:lumMod val="65000"/>
                  <a:lumOff val="35000"/>
                </a:schemeClr>
              </a:solidFill>
              <a:ea typeface="MS PGothic" panose="020B0600070205080204" pitchFamily="34" charset="-128"/>
            </a:endParaRPr>
          </a:p>
        </p:txBody>
      </p:sp>
      <p:sp>
        <p:nvSpPr>
          <p:cNvPr id="6" name="Rectangle 5"/>
          <p:cNvSpPr/>
          <p:nvPr/>
        </p:nvSpPr>
        <p:spPr>
          <a:xfrm>
            <a:off x="1330325" y="6450013"/>
            <a:ext cx="2038350" cy="107950"/>
          </a:xfrm>
          <a:prstGeom prst="rect">
            <a:avLst/>
          </a:prstGeom>
          <a:solidFill>
            <a:schemeClr val="bg1"/>
          </a:solidFill>
        </p:spPr>
        <p:txBody>
          <a:bodyPr lIns="0" tIns="0" rIns="0" bIns="0">
            <a:spAutoFit/>
          </a:bodyPr>
          <a:lstStyle/>
          <a:p>
            <a:pPr eaLnBrk="1" hangingPunct="1">
              <a:buClr>
                <a:schemeClr val="accent1"/>
              </a:buClr>
              <a:buSzPct val="80000"/>
              <a:buFont typeface="Wingdings" panose="05000000000000000000" pitchFamily="2" charset="2"/>
              <a:buNone/>
              <a:defRPr/>
            </a:pPr>
            <a:r>
              <a:rPr lang="da-DK" sz="700">
                <a:solidFill>
                  <a:schemeClr val="tx1">
                    <a:lumMod val="65000"/>
                    <a:lumOff val="35000"/>
                  </a:schemeClr>
                </a:solidFill>
                <a:ea typeface="MS PGothic" panose="020B0600070205080204" pitchFamily="34" charset="-128"/>
              </a:rPr>
              <a:t>LEADing Practice Business &amp; IT Alignment</a:t>
            </a:r>
            <a:endParaRPr lang="en-US" sz="700" dirty="0">
              <a:solidFill>
                <a:schemeClr val="tx1">
                  <a:lumMod val="65000"/>
                  <a:lumOff val="35000"/>
                </a:schemeClr>
              </a:solidFill>
              <a:ea typeface="MS PGothic" panose="020B0600070205080204" pitchFamily="34" charset="-128"/>
            </a:endParaRPr>
          </a:p>
        </p:txBody>
      </p:sp>
      <p:sp>
        <p:nvSpPr>
          <p:cNvPr id="7" name="Rectangle 6"/>
          <p:cNvSpPr/>
          <p:nvPr/>
        </p:nvSpPr>
        <p:spPr bwMode="auto">
          <a:xfrm>
            <a:off x="3716594" y="3765755"/>
            <a:ext cx="1651819" cy="121920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Arial" charset="0"/>
              <a:buNone/>
              <a:tabLst/>
            </a:pPr>
            <a:endParaRPr kumimoji="0" lang="en-US" sz="1600" b="0" i="0" u="none" strike="noStrike" cap="none" normalizeH="0" baseline="0" smtClean="0">
              <a:ln>
                <a:noFill/>
              </a:ln>
              <a:solidFill>
                <a:srgbClr val="000000"/>
              </a:solidFill>
              <a:effectLst/>
              <a:latin typeface="Arial" charset="0"/>
              <a:cs typeface="Arial" charset="0"/>
            </a:endParaRPr>
          </a:p>
        </p:txBody>
      </p:sp>
    </p:spTree>
    <p:extLst>
      <p:ext uri="{BB962C8B-B14F-4D97-AF65-F5344CB8AC3E}">
        <p14:creationId xmlns:p14="http://schemas.microsoft.com/office/powerpoint/2010/main" val="18496474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Business Architecture Agenda</a:t>
            </a:r>
            <a:endParaRPr lang="da-DK" dirty="0"/>
          </a:p>
        </p:txBody>
      </p:sp>
      <p:sp>
        <p:nvSpPr>
          <p:cNvPr id="3" name="Content Placeholder 2"/>
          <p:cNvSpPr>
            <a:spLocks noGrp="1"/>
          </p:cNvSpPr>
          <p:nvPr>
            <p:ph idx="1"/>
          </p:nvPr>
        </p:nvSpPr>
        <p:spPr>
          <a:xfrm>
            <a:off x="417443" y="1091184"/>
            <a:ext cx="8567531" cy="5433441"/>
          </a:xfrm>
        </p:spPr>
        <p:txBody>
          <a:bodyPr anchor="ctr">
            <a:normAutofit/>
          </a:bodyPr>
          <a:lstStyle/>
          <a:p>
            <a:pPr marL="179387"/>
            <a:r>
              <a:rPr lang="da-DK" sz="2800" b="1" dirty="0" smtClean="0">
                <a:solidFill>
                  <a:schemeClr val="tx1"/>
                </a:solidFill>
              </a:rPr>
              <a:t>Business Architecture research</a:t>
            </a:r>
            <a:endParaRPr lang="da-DK" sz="2800" b="1" dirty="0">
              <a:solidFill>
                <a:schemeClr val="tx1"/>
              </a:solidFill>
            </a:endParaRPr>
          </a:p>
          <a:p>
            <a:pPr marL="522287" indent="-342900">
              <a:buFont typeface="Wingdings" panose="05000000000000000000" pitchFamily="2" charset="2"/>
              <a:buChar char="Ø"/>
            </a:pPr>
            <a:r>
              <a:rPr lang="en-US" sz="2800" dirty="0">
                <a:solidFill>
                  <a:schemeClr val="tx1"/>
                </a:solidFill>
              </a:rPr>
              <a:t>Business Architecture Research </a:t>
            </a:r>
            <a:r>
              <a:rPr lang="en-US" sz="2800" dirty="0" smtClean="0">
                <a:solidFill>
                  <a:schemeClr val="tx1"/>
                </a:solidFill>
              </a:rPr>
              <a:t>Focus</a:t>
            </a:r>
          </a:p>
          <a:p>
            <a:pPr marL="522287" indent="-342900">
              <a:buFont typeface="Wingdings" panose="05000000000000000000" pitchFamily="2" charset="2"/>
              <a:buChar char="Ø"/>
            </a:pPr>
            <a:r>
              <a:rPr lang="en-US" sz="2800" dirty="0">
                <a:solidFill>
                  <a:srgbClr val="FF0000"/>
                </a:solidFill>
              </a:rPr>
              <a:t>Business Architecture </a:t>
            </a:r>
            <a:r>
              <a:rPr lang="en-US" sz="2800" dirty="0" smtClean="0">
                <a:solidFill>
                  <a:srgbClr val="FF0000"/>
                </a:solidFill>
              </a:rPr>
              <a:t>Research Considerations</a:t>
            </a:r>
          </a:p>
          <a:p>
            <a:pPr marL="522287" indent="-342900">
              <a:buFont typeface="Wingdings" panose="05000000000000000000" pitchFamily="2" charset="2"/>
              <a:buChar char="Ø"/>
            </a:pPr>
            <a:r>
              <a:rPr lang="en-US" sz="2800" dirty="0" smtClean="0">
                <a:solidFill>
                  <a:schemeClr val="tx1"/>
                </a:solidFill>
                <a:ea typeface="MS PGothic" panose="020B0600070205080204" pitchFamily="34" charset="-128"/>
              </a:rPr>
              <a:t>Business </a:t>
            </a:r>
            <a:r>
              <a:rPr lang="en-US" sz="2800" dirty="0">
                <a:solidFill>
                  <a:schemeClr val="tx1"/>
                </a:solidFill>
                <a:ea typeface="MS PGothic" panose="020B0600070205080204" pitchFamily="34" charset="-128"/>
              </a:rPr>
              <a:t>&amp; EA Research: 1765 CEOs and 2936 business leaders </a:t>
            </a:r>
            <a:r>
              <a:rPr lang="da-DK" sz="2800" dirty="0" err="1">
                <a:solidFill>
                  <a:schemeClr val="tx1"/>
                </a:solidFill>
                <a:ea typeface="MS PGothic" panose="020B0600070205080204" pitchFamily="34" charset="-128"/>
              </a:rPr>
              <a:t>representing</a:t>
            </a:r>
            <a:r>
              <a:rPr lang="da-DK" sz="2800" dirty="0">
                <a:solidFill>
                  <a:schemeClr val="tx1"/>
                </a:solidFill>
                <a:ea typeface="MS PGothic" panose="020B0600070205080204" pitchFamily="34" charset="-128"/>
              </a:rPr>
              <a:t> all major </a:t>
            </a:r>
            <a:r>
              <a:rPr lang="da-DK" sz="2800" dirty="0" err="1" smtClean="0">
                <a:solidFill>
                  <a:schemeClr val="tx1"/>
                </a:solidFill>
                <a:ea typeface="MS PGothic" panose="020B0600070205080204" pitchFamily="34" charset="-128"/>
              </a:rPr>
              <a:t>countries</a:t>
            </a:r>
            <a:r>
              <a:rPr lang="da-DK" sz="2800" dirty="0" smtClean="0">
                <a:solidFill>
                  <a:schemeClr val="tx1"/>
                </a:solidFill>
                <a:ea typeface="MS PGothic" panose="020B0600070205080204" pitchFamily="34" charset="-128"/>
              </a:rPr>
              <a:t> on: </a:t>
            </a:r>
            <a:r>
              <a:rPr lang="da-DK" altLang="en-US" sz="2800" dirty="0" err="1" smtClean="0">
                <a:solidFill>
                  <a:schemeClr val="tx1"/>
                </a:solidFill>
                <a:ea typeface="MS PGothic" charset="-128"/>
              </a:rPr>
              <a:t>What</a:t>
            </a:r>
            <a:r>
              <a:rPr lang="da-DK" altLang="en-US" sz="2800" dirty="0" smtClean="0">
                <a:solidFill>
                  <a:schemeClr val="tx1"/>
                </a:solidFill>
                <a:ea typeface="MS PGothic" charset="-128"/>
              </a:rPr>
              <a:t> </a:t>
            </a:r>
            <a:r>
              <a:rPr lang="da-DK" altLang="en-US" sz="2800" dirty="0">
                <a:solidFill>
                  <a:schemeClr val="tx1"/>
                </a:solidFill>
                <a:ea typeface="MS PGothic" charset="-128"/>
              </a:rPr>
              <a:t>is the </a:t>
            </a:r>
            <a:r>
              <a:rPr lang="da-DK" altLang="en-US" sz="2800" dirty="0" err="1">
                <a:solidFill>
                  <a:schemeClr val="tx1"/>
                </a:solidFill>
                <a:ea typeface="MS PGothic" charset="-128"/>
              </a:rPr>
              <a:t>current</a:t>
            </a:r>
            <a:r>
              <a:rPr lang="da-DK" altLang="en-US" sz="2800" dirty="0">
                <a:solidFill>
                  <a:schemeClr val="tx1"/>
                </a:solidFill>
                <a:ea typeface="MS PGothic" charset="-128"/>
              </a:rPr>
              <a:t> </a:t>
            </a:r>
            <a:r>
              <a:rPr lang="da-DK" altLang="en-US" sz="2800" dirty="0" err="1">
                <a:solidFill>
                  <a:schemeClr val="tx1"/>
                </a:solidFill>
                <a:ea typeface="MS PGothic" charset="-128"/>
              </a:rPr>
              <a:t>state</a:t>
            </a:r>
            <a:r>
              <a:rPr lang="da-DK" altLang="en-US" sz="2800" dirty="0">
                <a:solidFill>
                  <a:schemeClr val="tx1"/>
                </a:solidFill>
                <a:ea typeface="MS PGothic" charset="-128"/>
              </a:rPr>
              <a:t> of </a:t>
            </a:r>
            <a:r>
              <a:rPr lang="da-DK" altLang="en-US" sz="2800" dirty="0" smtClean="0">
                <a:solidFill>
                  <a:schemeClr val="tx1"/>
                </a:solidFill>
                <a:ea typeface="MS PGothic" charset="-128"/>
              </a:rPr>
              <a:t>the EA </a:t>
            </a:r>
            <a:r>
              <a:rPr lang="da-DK" altLang="en-US" sz="2800" dirty="0">
                <a:solidFill>
                  <a:schemeClr val="tx1"/>
                </a:solidFill>
                <a:ea typeface="MS PGothic" charset="-128"/>
              </a:rPr>
              <a:t>program</a:t>
            </a:r>
            <a:r>
              <a:rPr lang="da-DK" altLang="en-US" sz="2800" dirty="0" smtClean="0">
                <a:solidFill>
                  <a:schemeClr val="tx1"/>
                </a:solidFill>
                <a:ea typeface="MS PGothic" charset="-128"/>
              </a:rPr>
              <a:t>?</a:t>
            </a:r>
          </a:p>
          <a:p>
            <a:pPr marL="522287" indent="-342900">
              <a:buFont typeface="Wingdings" panose="05000000000000000000" pitchFamily="2" charset="2"/>
              <a:buChar char="Ø"/>
            </a:pPr>
            <a:r>
              <a:rPr lang="en-US" altLang="en-US" sz="2800" dirty="0">
                <a:solidFill>
                  <a:schemeClr val="tx1"/>
                </a:solidFill>
                <a:ea typeface="MS PGothic" charset="-128"/>
              </a:rPr>
              <a:t>Lessons Learned </a:t>
            </a:r>
            <a:r>
              <a:rPr lang="en-US" altLang="en-US" sz="2800" dirty="0" smtClean="0">
                <a:solidFill>
                  <a:schemeClr val="tx1"/>
                </a:solidFill>
                <a:ea typeface="MS PGothic" charset="-128"/>
              </a:rPr>
              <a:t>Summery</a:t>
            </a:r>
          </a:p>
          <a:p>
            <a:pPr marL="522287" indent="-342900">
              <a:buFont typeface="Wingdings" panose="05000000000000000000" pitchFamily="2" charset="2"/>
              <a:buChar char="Ø"/>
            </a:pPr>
            <a:r>
              <a:rPr lang="da-DK" altLang="en-US" sz="2800" dirty="0" smtClean="0">
                <a:solidFill>
                  <a:schemeClr val="tx1"/>
                </a:solidFill>
                <a:ea typeface="MS PGothic" charset="-128"/>
              </a:rPr>
              <a:t>Research </a:t>
            </a:r>
            <a:r>
              <a:rPr lang="da-DK" altLang="en-US" sz="2800" dirty="0" err="1">
                <a:solidFill>
                  <a:schemeClr val="tx1"/>
                </a:solidFill>
                <a:ea typeface="MS PGothic" charset="-128"/>
              </a:rPr>
              <a:t>Finding</a:t>
            </a:r>
            <a:r>
              <a:rPr lang="da-DK" altLang="en-US" sz="2800" dirty="0">
                <a:solidFill>
                  <a:schemeClr val="tx1"/>
                </a:solidFill>
                <a:ea typeface="MS PGothic" charset="-128"/>
              </a:rPr>
              <a:t> - Putting it all </a:t>
            </a:r>
            <a:r>
              <a:rPr lang="da-DK" altLang="en-US" sz="2800" dirty="0" err="1" smtClean="0">
                <a:solidFill>
                  <a:schemeClr val="tx1"/>
                </a:solidFill>
                <a:ea typeface="MS PGothic" charset="-128"/>
              </a:rPr>
              <a:t>together</a:t>
            </a:r>
            <a:endParaRPr lang="en-US" sz="2800" dirty="0" smtClean="0">
              <a:solidFill>
                <a:schemeClr val="tx1"/>
              </a:solidFill>
            </a:endParaRPr>
          </a:p>
        </p:txBody>
      </p:sp>
    </p:spTree>
    <p:extLst>
      <p:ext uri="{BB962C8B-B14F-4D97-AF65-F5344CB8AC3E}">
        <p14:creationId xmlns:p14="http://schemas.microsoft.com/office/powerpoint/2010/main" val="16497342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138" y="243602"/>
            <a:ext cx="7667588" cy="664797"/>
          </a:xfrm>
        </p:spPr>
        <p:txBody>
          <a:bodyPr/>
          <a:lstStyle/>
          <a:p>
            <a:r>
              <a:rPr lang="en-US" smtClean="0"/>
              <a:t>Additional Information on the Business </a:t>
            </a:r>
            <a:r>
              <a:rPr lang="en-US" dirty="0" smtClean="0"/>
              <a:t>Architecture research</a:t>
            </a:r>
            <a:endParaRPr lang="en-US" dirty="0"/>
          </a:p>
        </p:txBody>
      </p:sp>
      <p:sp>
        <p:nvSpPr>
          <p:cNvPr id="3" name="Content Placeholder 2"/>
          <p:cNvSpPr>
            <a:spLocks noGrp="1"/>
          </p:cNvSpPr>
          <p:nvPr>
            <p:ph idx="1"/>
          </p:nvPr>
        </p:nvSpPr>
        <p:spPr/>
        <p:txBody>
          <a:bodyPr/>
          <a:lstStyle/>
          <a:p>
            <a:r>
              <a:rPr lang="en-US" dirty="0">
                <a:hlinkClick r:id="rId2"/>
              </a:rPr>
              <a:t>http://www.globaluniversityalliance.net/research-areas/business-architecture-research</a:t>
            </a:r>
            <a:r>
              <a:rPr lang="en-US" dirty="0" smtClean="0">
                <a:hlinkClick r:id="rId2"/>
              </a:rPr>
              <a:t>/</a:t>
            </a:r>
            <a:endParaRPr lang="en-US" dirty="0" smtClean="0"/>
          </a:p>
          <a:p>
            <a:endParaRPr lang="en-US" dirty="0"/>
          </a:p>
          <a:p>
            <a:r>
              <a:rPr lang="en-US" dirty="0"/>
              <a:t>Examples of research findings can be found here:</a:t>
            </a:r>
          </a:p>
          <a:p>
            <a:pPr marL="342900" indent="-342900">
              <a:buFont typeface="Arial" charset="0"/>
              <a:buChar char="•"/>
            </a:pPr>
            <a:r>
              <a:rPr lang="en-US" u="sng" dirty="0" smtClean="0">
                <a:hlinkClick r:id=""/>
              </a:rPr>
              <a:t>Buisness Architecture Framework overview</a:t>
            </a:r>
          </a:p>
          <a:p>
            <a:pPr marL="342900" indent="-342900">
              <a:buFont typeface="Arial" charset="0"/>
              <a:buChar char="•"/>
            </a:pPr>
            <a:r>
              <a:rPr lang="en-US" u="sng" dirty="0" smtClean="0">
                <a:hlinkClick r:id=""/>
              </a:rPr>
              <a:t>Business </a:t>
            </a:r>
            <a:r>
              <a:rPr lang="en-US" u="sng" dirty="0">
                <a:hlinkClick r:id="rId3"/>
              </a:rPr>
              <a:t>Architecture </a:t>
            </a:r>
            <a:r>
              <a:rPr lang="en-US" u="sng" dirty="0" smtClean="0">
                <a:hlinkClick r:id="rId3"/>
              </a:rPr>
              <a:t>Taxonomy (most comon taxonomy used)</a:t>
            </a:r>
            <a:endParaRPr lang="en-US" u="sng" dirty="0">
              <a:hlinkClick r:id="rId3"/>
            </a:endParaRPr>
          </a:p>
          <a:p>
            <a:pPr marL="342900" indent="-342900">
              <a:buFont typeface="Arial" charset="0"/>
              <a:buChar char="•"/>
            </a:pPr>
            <a:r>
              <a:rPr lang="en-US" u="sng" dirty="0">
                <a:hlinkClick r:id="rId4"/>
              </a:rPr>
              <a:t>The 25 most common Business Architecture </a:t>
            </a:r>
            <a:r>
              <a:rPr lang="en-US" u="sng" dirty="0" smtClean="0">
                <a:hlinkClick r:id="rId4"/>
              </a:rPr>
              <a:t>Artifacts used</a:t>
            </a:r>
          </a:p>
          <a:p>
            <a:pPr marL="342900" indent="-342900">
              <a:buFont typeface="Arial" charset="0"/>
              <a:buChar char="•"/>
            </a:pPr>
            <a:r>
              <a:rPr lang="en-US" u="sng" dirty="0" smtClean="0">
                <a:hlinkClick r:id="rId4"/>
              </a:rPr>
              <a:t>Example of Business Architecture Blueprint, Decomposition and composition into an ERP SAP environment</a:t>
            </a:r>
            <a:endParaRPr lang="en-US" u="sng" dirty="0" smtClean="0">
              <a:hlinkClick r:id="rId4"/>
            </a:endParaRPr>
          </a:p>
          <a:p>
            <a:endParaRPr lang="en-US" u="sng" dirty="0">
              <a:hlinkClick r:id="rId4"/>
            </a:endParaRPr>
          </a:p>
          <a:p>
            <a:endParaRPr lang="en-US" dirty="0" smtClean="0"/>
          </a:p>
          <a:p>
            <a:endParaRPr lang="en-US" dirty="0"/>
          </a:p>
        </p:txBody>
      </p:sp>
    </p:spTree>
    <p:extLst>
      <p:ext uri="{BB962C8B-B14F-4D97-AF65-F5344CB8AC3E}">
        <p14:creationId xmlns:p14="http://schemas.microsoft.com/office/powerpoint/2010/main" val="5817221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Architecture Research Considerations</a:t>
            </a:r>
            <a:endParaRPr lang="en-US" dirty="0"/>
          </a:p>
        </p:txBody>
      </p:sp>
      <p:sp>
        <p:nvSpPr>
          <p:cNvPr id="3" name="Content Placeholder 2"/>
          <p:cNvSpPr>
            <a:spLocks noGrp="1"/>
          </p:cNvSpPr>
          <p:nvPr>
            <p:ph idx="1"/>
          </p:nvPr>
        </p:nvSpPr>
        <p:spPr/>
        <p:txBody>
          <a:bodyPr/>
          <a:lstStyle/>
          <a:p>
            <a:endParaRPr lang="en-US" u="sng" dirty="0">
              <a:hlinkClick r:id="rId2"/>
            </a:endParaRPr>
          </a:p>
          <a:p>
            <a:endParaRPr lang="en-US" dirty="0" smtClean="0"/>
          </a:p>
          <a:p>
            <a:endParaRPr lang="en-US" dirty="0"/>
          </a:p>
        </p:txBody>
      </p:sp>
      <p:sp>
        <p:nvSpPr>
          <p:cNvPr id="4" name="TextBox 3"/>
          <p:cNvSpPr txBox="1"/>
          <p:nvPr/>
        </p:nvSpPr>
        <p:spPr>
          <a:xfrm>
            <a:off x="201307" y="894542"/>
            <a:ext cx="9080347" cy="6001643"/>
          </a:xfrm>
          <a:prstGeom prst="rect">
            <a:avLst/>
          </a:prstGeom>
          <a:noFill/>
        </p:spPr>
        <p:txBody>
          <a:bodyPr wrap="square" rtlCol="0">
            <a:spAutoFit/>
          </a:bodyPr>
          <a:lstStyle/>
          <a:p>
            <a:pPr algn="l"/>
            <a:r>
              <a:rPr lang="en-US" sz="2000" b="1" dirty="0" smtClean="0"/>
              <a:t>Business Architecture concern considerations:</a:t>
            </a:r>
          </a:p>
          <a:p>
            <a:pPr marL="285750" indent="-285750" algn="l">
              <a:buFont typeface="Arial" charset="0"/>
              <a:buChar char="•"/>
            </a:pPr>
            <a:r>
              <a:rPr lang="en-US" sz="2000" dirty="0" smtClean="0"/>
              <a:t>What are the most common business architecture customer concerns?</a:t>
            </a:r>
          </a:p>
          <a:p>
            <a:pPr marL="285750" indent="-285750" algn="l">
              <a:buFont typeface="Arial" charset="0"/>
              <a:buChar char="•"/>
            </a:pPr>
            <a:r>
              <a:rPr lang="en-US" sz="2000" dirty="0" smtClean="0"/>
              <a:t>What concerns are well-supported (typical concerns tackled by BA)?</a:t>
            </a:r>
          </a:p>
          <a:p>
            <a:pPr marL="285750" indent="-285750" algn="l">
              <a:buFont typeface="Arial" charset="0"/>
              <a:buChar char="•"/>
            </a:pPr>
            <a:r>
              <a:rPr lang="en-US" sz="2000" dirty="0" smtClean="0"/>
              <a:t>What concerns are not currently handled?</a:t>
            </a:r>
          </a:p>
          <a:p>
            <a:pPr algn="l"/>
            <a:endParaRPr lang="en-US" sz="800" dirty="0" smtClean="0"/>
          </a:p>
          <a:p>
            <a:pPr algn="l"/>
            <a:r>
              <a:rPr lang="en-US" sz="2000" b="1" dirty="0" smtClean="0"/>
              <a:t>Model </a:t>
            </a:r>
            <a:r>
              <a:rPr lang="en-US" sz="2000" b="1" dirty="0"/>
              <a:t>and viewpoint considerations:</a:t>
            </a:r>
          </a:p>
          <a:p>
            <a:pPr marL="285750" indent="-285750" algn="l">
              <a:buFont typeface="Arial" charset="0"/>
              <a:buChar char="•"/>
            </a:pPr>
            <a:r>
              <a:rPr lang="en-US" sz="2000" dirty="0"/>
              <a:t>Typical Business Architecture models the organizations work with?</a:t>
            </a:r>
          </a:p>
          <a:p>
            <a:pPr marL="285750" indent="-285750" algn="l">
              <a:buFont typeface="Arial" charset="0"/>
              <a:buChar char="•"/>
            </a:pPr>
            <a:r>
              <a:rPr lang="en-US" sz="2000" dirty="0"/>
              <a:t>What challenges are being addressed by current </a:t>
            </a:r>
            <a:r>
              <a:rPr lang="en-US" sz="2000" dirty="0" smtClean="0"/>
              <a:t>BA models</a:t>
            </a:r>
            <a:r>
              <a:rPr lang="en-US" sz="2000" dirty="0"/>
              <a:t>?</a:t>
            </a:r>
          </a:p>
          <a:p>
            <a:pPr marL="285750" indent="-285750" algn="l">
              <a:buFont typeface="Arial" charset="0"/>
              <a:buChar char="•"/>
            </a:pPr>
            <a:r>
              <a:rPr lang="en-US" sz="2000" dirty="0"/>
              <a:t>What challenges are not being addressed by current </a:t>
            </a:r>
            <a:r>
              <a:rPr lang="en-US" sz="2000" dirty="0" smtClean="0"/>
              <a:t>BA models</a:t>
            </a:r>
            <a:r>
              <a:rPr lang="en-US" sz="2000" dirty="0"/>
              <a:t>?</a:t>
            </a:r>
          </a:p>
          <a:p>
            <a:pPr marL="285750" indent="-285750" algn="l">
              <a:buFont typeface="Arial" charset="0"/>
              <a:buChar char="•"/>
            </a:pPr>
            <a:r>
              <a:rPr lang="en-US" sz="2000" dirty="0"/>
              <a:t>What are the tasks for Business Architecture models used?</a:t>
            </a:r>
          </a:p>
          <a:p>
            <a:pPr algn="l"/>
            <a:endParaRPr lang="en-US" sz="800" b="1" dirty="0" smtClean="0"/>
          </a:p>
          <a:p>
            <a:pPr algn="l"/>
            <a:r>
              <a:rPr lang="en-US" sz="2000" b="1" dirty="0" smtClean="0"/>
              <a:t>Business </a:t>
            </a:r>
            <a:r>
              <a:rPr lang="en-US" sz="2000" b="1" dirty="0"/>
              <a:t>Architecture </a:t>
            </a:r>
            <a:r>
              <a:rPr lang="en-US" sz="2000" b="1" dirty="0" err="1"/>
              <a:t>LifeCycle</a:t>
            </a:r>
            <a:r>
              <a:rPr lang="en-US" sz="2000" b="1" dirty="0"/>
              <a:t> considerations:</a:t>
            </a:r>
          </a:p>
          <a:p>
            <a:pPr marL="285750" indent="-285750" algn="l">
              <a:buFont typeface="Arial" charset="0"/>
              <a:buChar char="•"/>
            </a:pPr>
            <a:r>
              <a:rPr lang="en-US" sz="2000" dirty="0"/>
              <a:t>Which concepts have Business Architecture </a:t>
            </a:r>
            <a:r>
              <a:rPr lang="en-US" sz="2000" dirty="0" err="1"/>
              <a:t>LifeCycle</a:t>
            </a:r>
            <a:r>
              <a:rPr lang="en-US" sz="2000" dirty="0"/>
              <a:t> aspects</a:t>
            </a:r>
          </a:p>
          <a:p>
            <a:pPr marL="285750" indent="-285750" algn="l">
              <a:buFont typeface="Arial" charset="0"/>
              <a:buChar char="•"/>
            </a:pPr>
            <a:r>
              <a:rPr lang="en-US" sz="2000" dirty="0"/>
              <a:t>What are the Business Architecture </a:t>
            </a:r>
            <a:r>
              <a:rPr lang="en-US" sz="2000" dirty="0" err="1"/>
              <a:t>LifeCycle</a:t>
            </a:r>
            <a:r>
              <a:rPr lang="en-US" sz="2000" dirty="0"/>
              <a:t> phases</a:t>
            </a:r>
          </a:p>
          <a:p>
            <a:pPr marL="285750" indent="-285750" algn="l">
              <a:buFont typeface="Arial" charset="0"/>
              <a:buChar char="•"/>
            </a:pPr>
            <a:r>
              <a:rPr lang="en-US" sz="2000" dirty="0"/>
              <a:t>What are the Business Architecture </a:t>
            </a:r>
            <a:r>
              <a:rPr lang="en-US" sz="2000" dirty="0" err="1"/>
              <a:t>LifeCycle</a:t>
            </a:r>
            <a:r>
              <a:rPr lang="en-US" sz="2000" dirty="0"/>
              <a:t> tasks</a:t>
            </a:r>
          </a:p>
          <a:p>
            <a:pPr marL="285750" indent="-285750" algn="l">
              <a:buFont typeface="Arial" charset="0"/>
              <a:buChar char="•"/>
            </a:pPr>
            <a:r>
              <a:rPr lang="en-US" sz="2000" dirty="0"/>
              <a:t>What are the </a:t>
            </a:r>
            <a:r>
              <a:rPr lang="en-US" sz="2000" dirty="0" smtClean="0"/>
              <a:t>BA </a:t>
            </a:r>
            <a:r>
              <a:rPr lang="en-US" sz="2000" dirty="0" err="1" smtClean="0"/>
              <a:t>LifeCycle</a:t>
            </a:r>
            <a:r>
              <a:rPr lang="en-US" sz="2000" dirty="0" smtClean="0"/>
              <a:t> </a:t>
            </a:r>
            <a:r>
              <a:rPr lang="en-US" sz="2000" dirty="0"/>
              <a:t>roles and which task do they do in the </a:t>
            </a:r>
            <a:r>
              <a:rPr lang="en-US" sz="2000" dirty="0" smtClean="0"/>
              <a:t>phases</a:t>
            </a:r>
            <a:endParaRPr lang="en-US" sz="2000" dirty="0"/>
          </a:p>
          <a:p>
            <a:pPr algn="l"/>
            <a:endParaRPr lang="en-US" sz="800" b="1" dirty="0" smtClean="0"/>
          </a:p>
          <a:p>
            <a:pPr algn="l"/>
            <a:r>
              <a:rPr lang="en-US" sz="2000" b="1" dirty="0" smtClean="0"/>
              <a:t>Business </a:t>
            </a:r>
            <a:r>
              <a:rPr lang="en-US" sz="2000" b="1" dirty="0"/>
              <a:t>Architecture KPI considerations:</a:t>
            </a:r>
          </a:p>
          <a:p>
            <a:pPr marL="285750" indent="-285750" algn="l">
              <a:buFont typeface="Arial" charset="0"/>
              <a:buChar char="•"/>
            </a:pPr>
            <a:r>
              <a:rPr lang="en-US" sz="2000" dirty="0"/>
              <a:t>Which Business Architecture measures (KPIs) exist</a:t>
            </a:r>
          </a:p>
          <a:p>
            <a:pPr marL="285750" indent="-285750" algn="l">
              <a:buFont typeface="Arial" charset="0"/>
              <a:buChar char="•"/>
            </a:pPr>
            <a:r>
              <a:rPr lang="en-US" sz="2000" dirty="0"/>
              <a:t>Which framework, method or approach have </a:t>
            </a:r>
            <a:r>
              <a:rPr lang="en-US" sz="2000" dirty="0" smtClean="0"/>
              <a:t>BA measures</a:t>
            </a:r>
            <a:endParaRPr lang="en-US" sz="2000" dirty="0"/>
          </a:p>
          <a:p>
            <a:pPr marL="285750" indent="-285750" algn="l">
              <a:buFont typeface="Arial" charset="0"/>
              <a:buChar char="•"/>
            </a:pPr>
            <a:r>
              <a:rPr lang="en-US" sz="2000" dirty="0"/>
              <a:t>What is the relationship between </a:t>
            </a:r>
            <a:r>
              <a:rPr lang="en-US" sz="2000" dirty="0" smtClean="0"/>
              <a:t>BA measures </a:t>
            </a:r>
            <a:r>
              <a:rPr lang="en-US" sz="2000" dirty="0"/>
              <a:t>and </a:t>
            </a:r>
            <a:r>
              <a:rPr lang="en-US" sz="2000" dirty="0" smtClean="0"/>
              <a:t>lifecycle</a:t>
            </a:r>
            <a:endParaRPr lang="en-US" sz="2000" dirty="0"/>
          </a:p>
        </p:txBody>
      </p:sp>
    </p:spTree>
    <p:extLst>
      <p:ext uri="{BB962C8B-B14F-4D97-AF65-F5344CB8AC3E}">
        <p14:creationId xmlns:p14="http://schemas.microsoft.com/office/powerpoint/2010/main" val="2063537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Business Architecture Agenda</a:t>
            </a:r>
            <a:endParaRPr lang="da-DK" dirty="0"/>
          </a:p>
        </p:txBody>
      </p:sp>
      <p:sp>
        <p:nvSpPr>
          <p:cNvPr id="3" name="Content Placeholder 2"/>
          <p:cNvSpPr>
            <a:spLocks noGrp="1"/>
          </p:cNvSpPr>
          <p:nvPr>
            <p:ph idx="1"/>
          </p:nvPr>
        </p:nvSpPr>
        <p:spPr>
          <a:xfrm>
            <a:off x="417443" y="1091184"/>
            <a:ext cx="8567531" cy="5433441"/>
          </a:xfrm>
        </p:spPr>
        <p:txBody>
          <a:bodyPr anchor="ctr">
            <a:normAutofit/>
          </a:bodyPr>
          <a:lstStyle/>
          <a:p>
            <a:pPr marL="179387"/>
            <a:r>
              <a:rPr lang="da-DK" sz="2800" b="1" dirty="0" smtClean="0">
                <a:solidFill>
                  <a:schemeClr val="tx1"/>
                </a:solidFill>
              </a:rPr>
              <a:t>Business Architecture research</a:t>
            </a:r>
            <a:endParaRPr lang="da-DK" sz="2800" b="1" dirty="0">
              <a:solidFill>
                <a:schemeClr val="tx1"/>
              </a:solidFill>
            </a:endParaRPr>
          </a:p>
          <a:p>
            <a:pPr marL="522287" indent="-342900">
              <a:buFont typeface="Wingdings" panose="05000000000000000000" pitchFamily="2" charset="2"/>
              <a:buChar char="Ø"/>
            </a:pPr>
            <a:r>
              <a:rPr lang="en-US" sz="2800" dirty="0">
                <a:solidFill>
                  <a:schemeClr val="tx1"/>
                </a:solidFill>
              </a:rPr>
              <a:t>Business Architecture Research </a:t>
            </a:r>
            <a:r>
              <a:rPr lang="en-US" sz="2800" dirty="0" smtClean="0">
                <a:solidFill>
                  <a:schemeClr val="tx1"/>
                </a:solidFill>
              </a:rPr>
              <a:t>Focus</a:t>
            </a:r>
          </a:p>
          <a:p>
            <a:pPr marL="522287" indent="-342900">
              <a:buFont typeface="Wingdings" panose="05000000000000000000" pitchFamily="2" charset="2"/>
              <a:buChar char="Ø"/>
            </a:pPr>
            <a:r>
              <a:rPr lang="en-US" sz="2800" dirty="0">
                <a:solidFill>
                  <a:schemeClr val="tx1"/>
                </a:solidFill>
              </a:rPr>
              <a:t>Business Architecture </a:t>
            </a:r>
            <a:r>
              <a:rPr lang="en-US" sz="2800" dirty="0" smtClean="0">
                <a:solidFill>
                  <a:schemeClr val="tx1"/>
                </a:solidFill>
              </a:rPr>
              <a:t>Research Considerations</a:t>
            </a:r>
          </a:p>
          <a:p>
            <a:pPr marL="522287" indent="-342900">
              <a:buFont typeface="Wingdings" panose="05000000000000000000" pitchFamily="2" charset="2"/>
              <a:buChar char="Ø"/>
            </a:pPr>
            <a:r>
              <a:rPr lang="en-US" sz="2800" dirty="0" smtClean="0">
                <a:solidFill>
                  <a:srgbClr val="FF0000"/>
                </a:solidFill>
                <a:ea typeface="MS PGothic" panose="020B0600070205080204" pitchFamily="34" charset="-128"/>
              </a:rPr>
              <a:t>Business </a:t>
            </a:r>
            <a:r>
              <a:rPr lang="en-US" sz="2800" dirty="0">
                <a:solidFill>
                  <a:srgbClr val="FF0000"/>
                </a:solidFill>
                <a:ea typeface="MS PGothic" panose="020B0600070205080204" pitchFamily="34" charset="-128"/>
              </a:rPr>
              <a:t>&amp; EA Research: </a:t>
            </a:r>
            <a:r>
              <a:rPr lang="en-US" sz="2800" dirty="0">
                <a:solidFill>
                  <a:schemeClr val="tx1"/>
                </a:solidFill>
                <a:ea typeface="MS PGothic" panose="020B0600070205080204" pitchFamily="34" charset="-128"/>
              </a:rPr>
              <a:t>1765 CEOs and 2936 business leaders </a:t>
            </a:r>
            <a:r>
              <a:rPr lang="da-DK" sz="2800" dirty="0" err="1">
                <a:solidFill>
                  <a:schemeClr val="tx1"/>
                </a:solidFill>
                <a:ea typeface="MS PGothic" panose="020B0600070205080204" pitchFamily="34" charset="-128"/>
              </a:rPr>
              <a:t>representing</a:t>
            </a:r>
            <a:r>
              <a:rPr lang="da-DK" sz="2800" dirty="0">
                <a:solidFill>
                  <a:schemeClr val="tx1"/>
                </a:solidFill>
                <a:ea typeface="MS PGothic" panose="020B0600070205080204" pitchFamily="34" charset="-128"/>
              </a:rPr>
              <a:t> all major </a:t>
            </a:r>
            <a:r>
              <a:rPr lang="da-DK" sz="2800" dirty="0" err="1" smtClean="0">
                <a:solidFill>
                  <a:schemeClr val="tx1"/>
                </a:solidFill>
                <a:ea typeface="MS PGothic" panose="020B0600070205080204" pitchFamily="34" charset="-128"/>
              </a:rPr>
              <a:t>countries</a:t>
            </a:r>
            <a:r>
              <a:rPr lang="da-DK" sz="2800" dirty="0" smtClean="0">
                <a:solidFill>
                  <a:schemeClr val="tx1"/>
                </a:solidFill>
                <a:ea typeface="MS PGothic" panose="020B0600070205080204" pitchFamily="34" charset="-128"/>
              </a:rPr>
              <a:t> on: </a:t>
            </a:r>
            <a:r>
              <a:rPr lang="da-DK" altLang="en-US" sz="2800" dirty="0" err="1" smtClean="0">
                <a:solidFill>
                  <a:schemeClr val="tx1"/>
                </a:solidFill>
                <a:ea typeface="MS PGothic" charset="-128"/>
              </a:rPr>
              <a:t>What</a:t>
            </a:r>
            <a:r>
              <a:rPr lang="da-DK" altLang="en-US" sz="2800" dirty="0" smtClean="0">
                <a:solidFill>
                  <a:schemeClr val="tx1"/>
                </a:solidFill>
                <a:ea typeface="MS PGothic" charset="-128"/>
              </a:rPr>
              <a:t> </a:t>
            </a:r>
            <a:r>
              <a:rPr lang="da-DK" altLang="en-US" sz="2800" dirty="0">
                <a:solidFill>
                  <a:schemeClr val="tx1"/>
                </a:solidFill>
                <a:ea typeface="MS PGothic" charset="-128"/>
              </a:rPr>
              <a:t>is the </a:t>
            </a:r>
            <a:r>
              <a:rPr lang="da-DK" altLang="en-US" sz="2800" dirty="0" err="1">
                <a:solidFill>
                  <a:schemeClr val="tx1"/>
                </a:solidFill>
                <a:ea typeface="MS PGothic" charset="-128"/>
              </a:rPr>
              <a:t>current</a:t>
            </a:r>
            <a:r>
              <a:rPr lang="da-DK" altLang="en-US" sz="2800" dirty="0">
                <a:solidFill>
                  <a:schemeClr val="tx1"/>
                </a:solidFill>
                <a:ea typeface="MS PGothic" charset="-128"/>
              </a:rPr>
              <a:t> </a:t>
            </a:r>
            <a:r>
              <a:rPr lang="da-DK" altLang="en-US" sz="2800" dirty="0" err="1">
                <a:solidFill>
                  <a:schemeClr val="tx1"/>
                </a:solidFill>
                <a:ea typeface="MS PGothic" charset="-128"/>
              </a:rPr>
              <a:t>state</a:t>
            </a:r>
            <a:r>
              <a:rPr lang="da-DK" altLang="en-US" sz="2800" dirty="0">
                <a:solidFill>
                  <a:schemeClr val="tx1"/>
                </a:solidFill>
                <a:ea typeface="MS PGothic" charset="-128"/>
              </a:rPr>
              <a:t> of </a:t>
            </a:r>
            <a:r>
              <a:rPr lang="da-DK" altLang="en-US" sz="2800" dirty="0" smtClean="0">
                <a:solidFill>
                  <a:schemeClr val="tx1"/>
                </a:solidFill>
                <a:ea typeface="MS PGothic" charset="-128"/>
              </a:rPr>
              <a:t>the EA </a:t>
            </a:r>
            <a:r>
              <a:rPr lang="da-DK" altLang="en-US" sz="2800" dirty="0">
                <a:solidFill>
                  <a:schemeClr val="tx1"/>
                </a:solidFill>
                <a:ea typeface="MS PGothic" charset="-128"/>
              </a:rPr>
              <a:t>program</a:t>
            </a:r>
            <a:r>
              <a:rPr lang="da-DK" altLang="en-US" sz="2800" dirty="0" smtClean="0">
                <a:solidFill>
                  <a:schemeClr val="tx1"/>
                </a:solidFill>
                <a:ea typeface="MS PGothic" charset="-128"/>
              </a:rPr>
              <a:t>?</a:t>
            </a:r>
          </a:p>
          <a:p>
            <a:pPr marL="522287" indent="-342900">
              <a:buFont typeface="Wingdings" panose="05000000000000000000" pitchFamily="2" charset="2"/>
              <a:buChar char="Ø"/>
            </a:pPr>
            <a:r>
              <a:rPr lang="en-US" altLang="en-US" sz="2800" dirty="0">
                <a:solidFill>
                  <a:schemeClr val="tx1"/>
                </a:solidFill>
                <a:ea typeface="MS PGothic" charset="-128"/>
              </a:rPr>
              <a:t>Lessons Learned </a:t>
            </a:r>
            <a:r>
              <a:rPr lang="en-US" altLang="en-US" sz="2800" dirty="0" smtClean="0">
                <a:solidFill>
                  <a:schemeClr val="tx1"/>
                </a:solidFill>
                <a:ea typeface="MS PGothic" charset="-128"/>
              </a:rPr>
              <a:t>Summery</a:t>
            </a:r>
          </a:p>
          <a:p>
            <a:pPr marL="522287" indent="-342900">
              <a:buFont typeface="Wingdings" panose="05000000000000000000" pitchFamily="2" charset="2"/>
              <a:buChar char="Ø"/>
            </a:pPr>
            <a:r>
              <a:rPr lang="da-DK" altLang="en-US" sz="2800" dirty="0" smtClean="0">
                <a:solidFill>
                  <a:schemeClr val="tx1"/>
                </a:solidFill>
                <a:ea typeface="MS PGothic" charset="-128"/>
              </a:rPr>
              <a:t>Research </a:t>
            </a:r>
            <a:r>
              <a:rPr lang="da-DK" altLang="en-US" sz="2800" dirty="0" err="1">
                <a:solidFill>
                  <a:schemeClr val="tx1"/>
                </a:solidFill>
                <a:ea typeface="MS PGothic" charset="-128"/>
              </a:rPr>
              <a:t>Finding</a:t>
            </a:r>
            <a:r>
              <a:rPr lang="da-DK" altLang="en-US" sz="2800" dirty="0">
                <a:solidFill>
                  <a:schemeClr val="tx1"/>
                </a:solidFill>
                <a:ea typeface="MS PGothic" charset="-128"/>
              </a:rPr>
              <a:t> - Putting it all </a:t>
            </a:r>
            <a:r>
              <a:rPr lang="da-DK" altLang="en-US" sz="2800" dirty="0" err="1" smtClean="0">
                <a:solidFill>
                  <a:schemeClr val="tx1"/>
                </a:solidFill>
                <a:ea typeface="MS PGothic" charset="-128"/>
              </a:rPr>
              <a:t>together</a:t>
            </a:r>
            <a:endParaRPr lang="en-US" sz="2800" dirty="0" smtClean="0">
              <a:solidFill>
                <a:schemeClr val="tx1"/>
              </a:solidFill>
            </a:endParaRPr>
          </a:p>
        </p:txBody>
      </p:sp>
    </p:spTree>
    <p:extLst>
      <p:ext uri="{BB962C8B-B14F-4D97-AF65-F5344CB8AC3E}">
        <p14:creationId xmlns:p14="http://schemas.microsoft.com/office/powerpoint/2010/main" val="861425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title"/>
          </p:nvPr>
        </p:nvSpPr>
        <p:spPr>
          <a:xfrm>
            <a:off x="71438" y="79375"/>
            <a:ext cx="6896100" cy="841375"/>
          </a:xfrm>
        </p:spPr>
        <p:txBody>
          <a:bodyPr/>
          <a:lstStyle/>
          <a:p>
            <a:r>
              <a:rPr lang="da-DK" altLang="en-US">
                <a:ea typeface="MS PGothic" charset="-128"/>
              </a:rPr>
              <a:t>What is the current state of these parts of the EA program?</a:t>
            </a:r>
          </a:p>
        </p:txBody>
      </p:sp>
      <p:pic>
        <p:nvPicPr>
          <p:cNvPr id="27651" name="Content Placeholder 3" descr="Benefits Chart - EA Current State 01-01.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5725" y="1927225"/>
            <a:ext cx="8963025" cy="3660775"/>
          </a:xfrm>
        </p:spPr>
      </p:pic>
      <p:sp>
        <p:nvSpPr>
          <p:cNvPr id="5" name="Rectangle 4"/>
          <p:cNvSpPr/>
          <p:nvPr/>
        </p:nvSpPr>
        <p:spPr>
          <a:xfrm>
            <a:off x="3594100" y="5446713"/>
            <a:ext cx="5470525" cy="461665"/>
          </a:xfrm>
          <a:prstGeom prst="rect">
            <a:avLst/>
          </a:prstGeom>
          <a:solidFill>
            <a:schemeClr val="bg1"/>
          </a:solidFill>
        </p:spPr>
        <p:txBody>
          <a:bodyPr>
            <a:spAutoFit/>
          </a:bodyPr>
          <a:lstStyle/>
          <a:p>
            <a:pPr algn="r" eaLnBrk="1" hangingPunct="1">
              <a:buClr>
                <a:schemeClr val="accent1"/>
              </a:buClr>
              <a:buSzPct val="80000"/>
              <a:buFont typeface="Wingdings" panose="05000000000000000000" pitchFamily="2" charset="2"/>
              <a:buNone/>
              <a:defRPr/>
            </a:pPr>
            <a:r>
              <a:rPr lang="da-DK" sz="800" dirty="0" smtClean="0">
                <a:solidFill>
                  <a:schemeClr val="tx1">
                    <a:lumMod val="65000"/>
                    <a:lumOff val="35000"/>
                  </a:schemeClr>
                </a:solidFill>
                <a:ea typeface="MS PGothic" panose="020B0600070205080204" pitchFamily="34" charset="-128"/>
              </a:rPr>
              <a:t>Source: Global </a:t>
            </a:r>
            <a:r>
              <a:rPr lang="da-DK" sz="800" dirty="0" err="1" smtClean="0">
                <a:solidFill>
                  <a:schemeClr val="tx1">
                    <a:lumMod val="65000"/>
                    <a:lumOff val="35000"/>
                  </a:schemeClr>
                </a:solidFill>
                <a:ea typeface="MS PGothic" panose="020B0600070205080204" pitchFamily="34" charset="-128"/>
              </a:rPr>
              <a:t>University</a:t>
            </a:r>
            <a:r>
              <a:rPr lang="da-DK" sz="800" dirty="0" smtClean="0">
                <a:solidFill>
                  <a:schemeClr val="tx1">
                    <a:lumMod val="65000"/>
                    <a:lumOff val="35000"/>
                  </a:schemeClr>
                </a:solidFill>
                <a:ea typeface="MS PGothic" panose="020B0600070205080204" pitchFamily="34" charset="-128"/>
              </a:rPr>
              <a:t> Alliance (FMI: </a:t>
            </a:r>
            <a:r>
              <a:rPr lang="da-DK" sz="800" dirty="0" err="1" smtClean="0">
                <a:solidFill>
                  <a:schemeClr val="tx1">
                    <a:lumMod val="65000"/>
                    <a:lumOff val="35000"/>
                  </a:schemeClr>
                </a:solidFill>
                <a:ea typeface="MS PGothic" panose="020B0600070205080204" pitchFamily="34" charset="-128"/>
              </a:rPr>
              <a:t>www.globaluniversityalliance.net</a:t>
            </a:r>
            <a:r>
              <a:rPr lang="da-DK" sz="800" dirty="0" smtClean="0">
                <a:solidFill>
                  <a:schemeClr val="tx1">
                    <a:lumMod val="65000"/>
                    <a:lumOff val="35000"/>
                  </a:schemeClr>
                </a:solidFill>
                <a:ea typeface="MS PGothic" panose="020B0600070205080204" pitchFamily="34" charset="-128"/>
              </a:rPr>
              <a:t>/research-</a:t>
            </a:r>
            <a:r>
              <a:rPr lang="da-DK" sz="800" dirty="0" err="1" smtClean="0">
                <a:solidFill>
                  <a:schemeClr val="tx1">
                    <a:lumMod val="65000"/>
                    <a:lumOff val="35000"/>
                  </a:schemeClr>
                </a:solidFill>
                <a:ea typeface="MS PGothic" panose="020B0600070205080204" pitchFamily="34" charset="-128"/>
              </a:rPr>
              <a:t>areas</a:t>
            </a:r>
            <a:r>
              <a:rPr lang="da-DK" sz="800" dirty="0" smtClean="0">
                <a:solidFill>
                  <a:schemeClr val="tx1">
                    <a:lumMod val="65000"/>
                    <a:lumOff val="35000"/>
                  </a:schemeClr>
                </a:solidFill>
                <a:ea typeface="MS PGothic" panose="020B0600070205080204" pitchFamily="34" charset="-128"/>
              </a:rPr>
              <a:t>/business-architecture-research/)</a:t>
            </a:r>
            <a:endParaRPr lang="en-US" sz="800" dirty="0">
              <a:solidFill>
                <a:schemeClr val="tx1">
                  <a:lumMod val="65000"/>
                  <a:lumOff val="35000"/>
                </a:schemeClr>
              </a:solidFill>
              <a:ea typeface="MS PGothic" panose="020B0600070205080204" pitchFamily="34" charset="-128"/>
            </a:endParaRPr>
          </a:p>
          <a:p>
            <a:pPr algn="r" eaLnBrk="1" hangingPunct="1">
              <a:buClr>
                <a:schemeClr val="accent1"/>
              </a:buClr>
              <a:buSzPct val="80000"/>
              <a:buFont typeface="Wingdings" panose="05000000000000000000" pitchFamily="2" charset="2"/>
              <a:buNone/>
              <a:defRPr/>
            </a:pPr>
            <a:r>
              <a:rPr lang="en-US" sz="800" dirty="0">
                <a:solidFill>
                  <a:schemeClr val="tx1">
                    <a:lumMod val="65000"/>
                    <a:lumOff val="35000"/>
                  </a:schemeClr>
                </a:solidFill>
                <a:ea typeface="MS PGothic" panose="020B0600070205080204" pitchFamily="34" charset="-128"/>
              </a:rPr>
              <a:t>Business &amp; EA Research: 1765 CEOs and 2936 business leaders </a:t>
            </a:r>
            <a:r>
              <a:rPr lang="da-DK" sz="800" dirty="0" err="1">
                <a:solidFill>
                  <a:schemeClr val="tx1">
                    <a:lumMod val="65000"/>
                    <a:lumOff val="35000"/>
                  </a:schemeClr>
                </a:solidFill>
                <a:ea typeface="MS PGothic" panose="020B0600070205080204" pitchFamily="34" charset="-128"/>
              </a:rPr>
              <a:t>representing</a:t>
            </a:r>
            <a:r>
              <a:rPr lang="da-DK" sz="800" dirty="0">
                <a:solidFill>
                  <a:schemeClr val="tx1">
                    <a:lumMod val="65000"/>
                    <a:lumOff val="35000"/>
                  </a:schemeClr>
                </a:solidFill>
                <a:ea typeface="MS PGothic" panose="020B0600070205080204" pitchFamily="34" charset="-128"/>
              </a:rPr>
              <a:t> all major </a:t>
            </a:r>
            <a:r>
              <a:rPr lang="da-DK" sz="800" dirty="0" err="1">
                <a:solidFill>
                  <a:schemeClr val="tx1">
                    <a:lumMod val="65000"/>
                    <a:lumOff val="35000"/>
                  </a:schemeClr>
                </a:solidFill>
                <a:ea typeface="MS PGothic" panose="020B0600070205080204" pitchFamily="34" charset="-128"/>
              </a:rPr>
              <a:t>countries</a:t>
            </a:r>
            <a:endParaRPr lang="en-US" sz="800" dirty="0">
              <a:solidFill>
                <a:schemeClr val="tx1">
                  <a:lumMod val="65000"/>
                  <a:lumOff val="35000"/>
                </a:schemeClr>
              </a:solidFill>
              <a:ea typeface="MS PGothic" panose="020B0600070205080204" pitchFamily="34" charset="-128"/>
            </a:endParaRPr>
          </a:p>
        </p:txBody>
      </p:sp>
    </p:spTree>
    <p:extLst>
      <p:ext uri="{BB962C8B-B14F-4D97-AF65-F5344CB8AC3E}">
        <p14:creationId xmlns:p14="http://schemas.microsoft.com/office/powerpoint/2010/main" val="19223030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p:cNvSpPr>
            <a:spLocks noGrp="1"/>
          </p:cNvSpPr>
          <p:nvPr>
            <p:ph type="title"/>
          </p:nvPr>
        </p:nvSpPr>
        <p:spPr>
          <a:xfrm>
            <a:off x="71438" y="79375"/>
            <a:ext cx="6896100" cy="841375"/>
          </a:xfrm>
        </p:spPr>
        <p:txBody>
          <a:bodyPr/>
          <a:lstStyle/>
          <a:p>
            <a:r>
              <a:rPr lang="da-DK" altLang="en-US">
                <a:ea typeface="MS PGothic" charset="-128"/>
              </a:rPr>
              <a:t>Infrastructure Architecture</a:t>
            </a:r>
          </a:p>
        </p:txBody>
      </p:sp>
      <p:pic>
        <p:nvPicPr>
          <p:cNvPr id="29699" name="Content Placeholder 3" descr="Benefits Chart - EA Current State 01-01.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5725" y="1927225"/>
            <a:ext cx="8963025" cy="3660775"/>
          </a:xfrm>
        </p:spPr>
      </p:pic>
      <p:sp>
        <p:nvSpPr>
          <p:cNvPr id="29700" name="Rectangle 3"/>
          <p:cNvSpPr>
            <a:spLocks noChangeArrowheads="1"/>
          </p:cNvSpPr>
          <p:nvPr/>
        </p:nvSpPr>
        <p:spPr bwMode="auto">
          <a:xfrm>
            <a:off x="3244850" y="3429000"/>
            <a:ext cx="5803900" cy="1746250"/>
          </a:xfrm>
          <a:prstGeom prst="rect">
            <a:avLst/>
          </a:prstGeom>
          <a:solidFill>
            <a:schemeClr val="bg1"/>
          </a:solidFill>
          <a:ln w="19050">
            <a:solidFill>
              <a:schemeClr val="bg1"/>
            </a:solidFill>
            <a:round/>
            <a:headEnd/>
            <a:tailEnd/>
          </a:ln>
        </p:spPr>
        <p:txBody>
          <a:bodyPr wrap="none" lIns="90000" tIns="46800" rIns="90000" bIns="46800" anchor="ctr"/>
          <a:lstStyle>
            <a:lvl1pPr marL="244475" indent="-244475">
              <a:spcBef>
                <a:spcPct val="75000"/>
              </a:spcBef>
              <a:buClr>
                <a:schemeClr val="tx1"/>
              </a:buClr>
              <a:buSzPct val="80000"/>
              <a:buFont typeface="Wingdings" charset="2"/>
              <a:defRPr>
                <a:solidFill>
                  <a:schemeClr val="tx1"/>
                </a:solidFill>
                <a:latin typeface="Arial" charset="0"/>
                <a:ea typeface="MS PGothic" charset="-128"/>
              </a:defRPr>
            </a:lvl1pPr>
            <a:lvl2pPr marL="742950" indent="-285750">
              <a:spcBef>
                <a:spcPct val="25000"/>
              </a:spcBef>
              <a:buClr>
                <a:srgbClr val="003264"/>
              </a:buClr>
              <a:buSzPct val="100000"/>
              <a:buFont typeface="Arial" charset="0"/>
              <a:buChar char="•"/>
              <a:defRPr>
                <a:solidFill>
                  <a:schemeClr val="tx1"/>
                </a:solidFill>
                <a:latin typeface="Arial" charset="0"/>
                <a:ea typeface="MS PGothic" charset="-128"/>
              </a:defRPr>
            </a:lvl2pPr>
            <a:lvl3pPr marL="1143000" indent="-228600">
              <a:spcBef>
                <a:spcPct val="25000"/>
              </a:spcBef>
              <a:buClr>
                <a:srgbClr val="003264"/>
              </a:buClr>
              <a:buSzPct val="100000"/>
              <a:buFont typeface="Arial" charset="0"/>
              <a:buChar char="•"/>
              <a:defRPr>
                <a:solidFill>
                  <a:schemeClr val="tx1"/>
                </a:solidFill>
                <a:latin typeface="Arial" charset="0"/>
                <a:ea typeface="MS PGothic" charset="-128"/>
              </a:defRPr>
            </a:lvl3pPr>
            <a:lvl4pPr marL="1600200" indent="-228600">
              <a:spcBef>
                <a:spcPct val="25000"/>
              </a:spcBef>
              <a:buClr>
                <a:srgbClr val="003264"/>
              </a:buClr>
              <a:buSzPct val="100000"/>
              <a:buFont typeface="Arial" charset="0"/>
              <a:buChar char="•"/>
              <a:defRPr>
                <a:solidFill>
                  <a:schemeClr val="tx1"/>
                </a:solidFill>
                <a:latin typeface="Arial" charset="0"/>
                <a:ea typeface="MS PGothic" charset="-128"/>
              </a:defRPr>
            </a:lvl4pPr>
            <a:lvl5pPr marL="2057400" indent="-228600">
              <a:spcBef>
                <a:spcPct val="15000"/>
              </a:spcBef>
              <a:buClr>
                <a:srgbClr val="003264"/>
              </a:buClr>
              <a:buSzPct val="100000"/>
              <a:buFont typeface="Arial" charset="0"/>
              <a:buChar char="•"/>
              <a:defRPr>
                <a:solidFill>
                  <a:schemeClr val="tx1"/>
                </a:solidFill>
                <a:latin typeface="Arial" charset="0"/>
                <a:ea typeface="MS PGothic" charset="-128"/>
              </a:defRPr>
            </a:lvl5pPr>
            <a:lvl6pPr marL="25146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6pPr>
            <a:lvl7pPr marL="29718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7pPr>
            <a:lvl8pPr marL="34290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8pPr>
            <a:lvl9pPr marL="3886200" indent="-228600" eaLnBrk="0" fontAlgn="base" hangingPunct="0">
              <a:spcBef>
                <a:spcPct val="15000"/>
              </a:spcBef>
              <a:spcAft>
                <a:spcPct val="0"/>
              </a:spcAft>
              <a:buClr>
                <a:srgbClr val="003264"/>
              </a:buClr>
              <a:buSzPct val="100000"/>
              <a:buFont typeface="Arial" charset="0"/>
              <a:buChar char="•"/>
              <a:defRPr>
                <a:solidFill>
                  <a:schemeClr val="tx1"/>
                </a:solidFill>
                <a:latin typeface="Arial" charset="0"/>
                <a:ea typeface="MS PGothic" charset="-128"/>
              </a:defRPr>
            </a:lvl9pPr>
          </a:lstStyle>
          <a:p>
            <a:pPr eaLnBrk="1" hangingPunct="1">
              <a:spcBef>
                <a:spcPct val="0"/>
              </a:spcBef>
              <a:buClr>
                <a:schemeClr val="accent1"/>
              </a:buClr>
            </a:pPr>
            <a:endParaRPr lang="en-US" altLang="en-US"/>
          </a:p>
        </p:txBody>
      </p:sp>
      <p:sp>
        <p:nvSpPr>
          <p:cNvPr id="6" name="Rectangle 5"/>
          <p:cNvSpPr/>
          <p:nvPr/>
        </p:nvSpPr>
        <p:spPr>
          <a:xfrm>
            <a:off x="3594100" y="5446713"/>
            <a:ext cx="5470525" cy="461665"/>
          </a:xfrm>
          <a:prstGeom prst="rect">
            <a:avLst/>
          </a:prstGeom>
          <a:solidFill>
            <a:schemeClr val="bg1"/>
          </a:solidFill>
        </p:spPr>
        <p:txBody>
          <a:bodyPr>
            <a:spAutoFit/>
          </a:bodyPr>
          <a:lstStyle/>
          <a:p>
            <a:pPr algn="r" eaLnBrk="1" hangingPunct="1">
              <a:buClr>
                <a:schemeClr val="accent1"/>
              </a:buClr>
              <a:buSzPct val="80000"/>
              <a:buFont typeface="Wingdings" panose="05000000000000000000" pitchFamily="2" charset="2"/>
              <a:buNone/>
              <a:defRPr/>
            </a:pPr>
            <a:r>
              <a:rPr lang="da-DK" sz="800" dirty="0" smtClean="0">
                <a:solidFill>
                  <a:schemeClr val="tx1">
                    <a:lumMod val="65000"/>
                    <a:lumOff val="35000"/>
                  </a:schemeClr>
                </a:solidFill>
                <a:ea typeface="MS PGothic" panose="020B0600070205080204" pitchFamily="34" charset="-128"/>
              </a:rPr>
              <a:t>Source: Global </a:t>
            </a:r>
            <a:r>
              <a:rPr lang="da-DK" sz="800" dirty="0" err="1" smtClean="0">
                <a:solidFill>
                  <a:schemeClr val="tx1">
                    <a:lumMod val="65000"/>
                    <a:lumOff val="35000"/>
                  </a:schemeClr>
                </a:solidFill>
                <a:ea typeface="MS PGothic" panose="020B0600070205080204" pitchFamily="34" charset="-128"/>
              </a:rPr>
              <a:t>University</a:t>
            </a:r>
            <a:r>
              <a:rPr lang="da-DK" sz="800" dirty="0" smtClean="0">
                <a:solidFill>
                  <a:schemeClr val="tx1">
                    <a:lumMod val="65000"/>
                    <a:lumOff val="35000"/>
                  </a:schemeClr>
                </a:solidFill>
                <a:ea typeface="MS PGothic" panose="020B0600070205080204" pitchFamily="34" charset="-128"/>
              </a:rPr>
              <a:t> Alliance (FMI: </a:t>
            </a:r>
            <a:r>
              <a:rPr lang="da-DK" sz="800" dirty="0" err="1" smtClean="0">
                <a:solidFill>
                  <a:schemeClr val="tx1">
                    <a:lumMod val="65000"/>
                    <a:lumOff val="35000"/>
                  </a:schemeClr>
                </a:solidFill>
                <a:ea typeface="MS PGothic" panose="020B0600070205080204" pitchFamily="34" charset="-128"/>
              </a:rPr>
              <a:t>www.globaluniversityalliance.net</a:t>
            </a:r>
            <a:r>
              <a:rPr lang="da-DK" sz="800" dirty="0" smtClean="0">
                <a:solidFill>
                  <a:schemeClr val="tx1">
                    <a:lumMod val="65000"/>
                    <a:lumOff val="35000"/>
                  </a:schemeClr>
                </a:solidFill>
                <a:ea typeface="MS PGothic" panose="020B0600070205080204" pitchFamily="34" charset="-128"/>
              </a:rPr>
              <a:t>/research-</a:t>
            </a:r>
            <a:r>
              <a:rPr lang="da-DK" sz="800" dirty="0" err="1" smtClean="0">
                <a:solidFill>
                  <a:schemeClr val="tx1">
                    <a:lumMod val="65000"/>
                    <a:lumOff val="35000"/>
                  </a:schemeClr>
                </a:solidFill>
                <a:ea typeface="MS PGothic" panose="020B0600070205080204" pitchFamily="34" charset="-128"/>
              </a:rPr>
              <a:t>areas</a:t>
            </a:r>
            <a:r>
              <a:rPr lang="da-DK" sz="800" dirty="0" smtClean="0">
                <a:solidFill>
                  <a:schemeClr val="tx1">
                    <a:lumMod val="65000"/>
                    <a:lumOff val="35000"/>
                  </a:schemeClr>
                </a:solidFill>
                <a:ea typeface="MS PGothic" panose="020B0600070205080204" pitchFamily="34" charset="-128"/>
              </a:rPr>
              <a:t>/business-architecture-research/)</a:t>
            </a:r>
            <a:endParaRPr lang="en-US" sz="800" dirty="0">
              <a:solidFill>
                <a:schemeClr val="tx1">
                  <a:lumMod val="65000"/>
                  <a:lumOff val="35000"/>
                </a:schemeClr>
              </a:solidFill>
              <a:ea typeface="MS PGothic" panose="020B0600070205080204" pitchFamily="34" charset="-128"/>
            </a:endParaRPr>
          </a:p>
          <a:p>
            <a:pPr algn="r" eaLnBrk="1" hangingPunct="1">
              <a:buClr>
                <a:schemeClr val="accent1"/>
              </a:buClr>
              <a:buSzPct val="80000"/>
              <a:buFont typeface="Wingdings" panose="05000000000000000000" pitchFamily="2" charset="2"/>
              <a:buNone/>
              <a:defRPr/>
            </a:pPr>
            <a:r>
              <a:rPr lang="en-US" sz="800" dirty="0">
                <a:solidFill>
                  <a:schemeClr val="tx1">
                    <a:lumMod val="65000"/>
                    <a:lumOff val="35000"/>
                  </a:schemeClr>
                </a:solidFill>
                <a:ea typeface="MS PGothic" panose="020B0600070205080204" pitchFamily="34" charset="-128"/>
              </a:rPr>
              <a:t>Business &amp; EA Research: 1765 CEOs and 2936 business leaders </a:t>
            </a:r>
            <a:r>
              <a:rPr lang="da-DK" sz="800" dirty="0" err="1">
                <a:solidFill>
                  <a:schemeClr val="tx1">
                    <a:lumMod val="65000"/>
                    <a:lumOff val="35000"/>
                  </a:schemeClr>
                </a:solidFill>
                <a:ea typeface="MS PGothic" panose="020B0600070205080204" pitchFamily="34" charset="-128"/>
              </a:rPr>
              <a:t>representing</a:t>
            </a:r>
            <a:r>
              <a:rPr lang="da-DK" sz="800" dirty="0">
                <a:solidFill>
                  <a:schemeClr val="tx1">
                    <a:lumMod val="65000"/>
                    <a:lumOff val="35000"/>
                  </a:schemeClr>
                </a:solidFill>
                <a:ea typeface="MS PGothic" panose="020B0600070205080204" pitchFamily="34" charset="-128"/>
              </a:rPr>
              <a:t> all major </a:t>
            </a:r>
            <a:r>
              <a:rPr lang="da-DK" sz="800" dirty="0" err="1">
                <a:solidFill>
                  <a:schemeClr val="tx1">
                    <a:lumMod val="65000"/>
                    <a:lumOff val="35000"/>
                  </a:schemeClr>
                </a:solidFill>
                <a:ea typeface="MS PGothic" panose="020B0600070205080204" pitchFamily="34" charset="-128"/>
              </a:rPr>
              <a:t>countries</a:t>
            </a:r>
            <a:endParaRPr lang="en-US" sz="800" dirty="0">
              <a:solidFill>
                <a:schemeClr val="tx1">
                  <a:lumMod val="65000"/>
                  <a:lumOff val="35000"/>
                </a:schemeClr>
              </a:solidFill>
              <a:ea typeface="MS PGothic" panose="020B0600070205080204" pitchFamily="34" charset="-128"/>
            </a:endParaRPr>
          </a:p>
        </p:txBody>
      </p:sp>
    </p:spTree>
    <p:extLst>
      <p:ext uri="{BB962C8B-B14F-4D97-AF65-F5344CB8AC3E}">
        <p14:creationId xmlns:p14="http://schemas.microsoft.com/office/powerpoint/2010/main" val="18554547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LEADing Practice">
  <a:themeElements>
    <a:clrScheme name="Innovate 2013 3">
      <a:dk1>
        <a:srgbClr val="000000"/>
      </a:dk1>
      <a:lt1>
        <a:srgbClr val="FFFFFF"/>
      </a:lt1>
      <a:dk2>
        <a:srgbClr val="000000"/>
      </a:dk2>
      <a:lt2>
        <a:srgbClr val="808080"/>
      </a:lt2>
      <a:accent1>
        <a:srgbClr val="00B0DA"/>
      </a:accent1>
      <a:accent2>
        <a:srgbClr val="8CC63F"/>
      </a:accent2>
      <a:accent3>
        <a:srgbClr val="FFFFFF"/>
      </a:accent3>
      <a:accent4>
        <a:srgbClr val="000000"/>
      </a:accent4>
      <a:accent5>
        <a:srgbClr val="AAD4EA"/>
      </a:accent5>
      <a:accent6>
        <a:srgbClr val="7EB338"/>
      </a:accent6>
      <a:hlink>
        <a:srgbClr val="00649D"/>
      </a:hlink>
      <a:folHlink>
        <a:srgbClr val="003F69"/>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Arial" charset="0"/>
          <a:buNone/>
          <a:tabLst/>
          <a:defRPr kumimoji="0" lang="en-GB" sz="1600" b="0" i="0" u="none" strike="noStrike" cap="none" normalizeH="0" baseline="0" smtClean="0">
            <a:ln>
              <a:noFill/>
            </a:ln>
            <a:solidFill>
              <a:srgbClr val="000000"/>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Arial" charset="0"/>
          <a:buNone/>
          <a:tabLst/>
          <a:defRPr kumimoji="0" lang="en-GB" sz="1600" b="0" i="0" u="none" strike="noStrike" cap="none" normalizeH="0" baseline="0" smtClean="0">
            <a:ln>
              <a:noFill/>
            </a:ln>
            <a:solidFill>
              <a:srgbClr val="000000"/>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7889FB"/>
        </a:accent1>
        <a:accent2>
          <a:srgbClr val="009999"/>
        </a:accent2>
        <a:accent3>
          <a:srgbClr val="FFFFFF"/>
        </a:accent3>
        <a:accent4>
          <a:srgbClr val="000000"/>
        </a:accent4>
        <a:accent5>
          <a:srgbClr val="BEC4FD"/>
        </a:accent5>
        <a:accent6>
          <a:srgbClr val="008A8A"/>
        </a:accent6>
        <a:hlink>
          <a:srgbClr val="7889FB"/>
        </a:hlink>
        <a:folHlink>
          <a:srgbClr val="7F1C7D"/>
        </a:folHlink>
      </a:clrScheme>
      <a:clrMap bg1="lt1" tx1="dk1" bg2="lt2" tx2="dk2" accent1="accent1" accent2="accent2" accent3="accent3" accent4="accent4" accent5="accent5" accent6="accent6" hlink="hlink" folHlink="folHlink"/>
    </a:extraClrScheme>
    <a:extraClrScheme>
      <a:clrScheme name="Innovate 2013 1">
        <a:dk1>
          <a:srgbClr val="000000"/>
        </a:dk1>
        <a:lt1>
          <a:srgbClr val="FFFFFF"/>
        </a:lt1>
        <a:dk2>
          <a:srgbClr val="000000"/>
        </a:dk2>
        <a:lt2>
          <a:srgbClr val="808080"/>
        </a:lt2>
        <a:accent1>
          <a:srgbClr val="7889FB"/>
        </a:accent1>
        <a:accent2>
          <a:srgbClr val="009999"/>
        </a:accent2>
        <a:accent3>
          <a:srgbClr val="FFFFFF"/>
        </a:accent3>
        <a:accent4>
          <a:srgbClr val="000000"/>
        </a:accent4>
        <a:accent5>
          <a:srgbClr val="BEC4FD"/>
        </a:accent5>
        <a:accent6>
          <a:srgbClr val="008A8A"/>
        </a:accent6>
        <a:hlink>
          <a:srgbClr val="7889FB"/>
        </a:hlink>
        <a:folHlink>
          <a:srgbClr val="7F1C7D"/>
        </a:folHlink>
      </a:clrScheme>
      <a:clrMap bg1="lt1" tx1="dk1" bg2="lt2" tx2="dk2" accent1="accent1" accent2="accent2" accent3="accent3" accent4="accent4" accent5="accent5" accent6="accent6" hlink="hlink" folHlink="folHlink"/>
    </a:extraClrScheme>
    <a:extraClrScheme>
      <a:clrScheme name="Innovate 2013 2">
        <a:dk1>
          <a:srgbClr val="000000"/>
        </a:dk1>
        <a:lt1>
          <a:srgbClr val="FFFFFF"/>
        </a:lt1>
        <a:dk2>
          <a:srgbClr val="000000"/>
        </a:dk2>
        <a:lt2>
          <a:srgbClr val="808080"/>
        </a:lt2>
        <a:accent1>
          <a:srgbClr val="00B0D8"/>
        </a:accent1>
        <a:accent2>
          <a:srgbClr val="8CC63F"/>
        </a:accent2>
        <a:accent3>
          <a:srgbClr val="FFFFFF"/>
        </a:accent3>
        <a:accent4>
          <a:srgbClr val="000000"/>
        </a:accent4>
        <a:accent5>
          <a:srgbClr val="AAD4E9"/>
        </a:accent5>
        <a:accent6>
          <a:srgbClr val="7EB338"/>
        </a:accent6>
        <a:hlink>
          <a:srgbClr val="00649D"/>
        </a:hlink>
        <a:folHlink>
          <a:srgbClr val="003F69"/>
        </a:folHlink>
      </a:clrScheme>
      <a:clrMap bg1="lt1" tx1="dk1" bg2="lt2" tx2="dk2" accent1="accent1" accent2="accent2" accent3="accent3" accent4="accent4" accent5="accent5" accent6="accent6" hlink="hlink" folHlink="folHlink"/>
    </a:extraClrScheme>
    <a:extraClrScheme>
      <a:clrScheme name="Innovate 2013 3">
        <a:dk1>
          <a:srgbClr val="000000"/>
        </a:dk1>
        <a:lt1>
          <a:srgbClr val="FFFFFF"/>
        </a:lt1>
        <a:dk2>
          <a:srgbClr val="000000"/>
        </a:dk2>
        <a:lt2>
          <a:srgbClr val="808080"/>
        </a:lt2>
        <a:accent1>
          <a:srgbClr val="00B0DA"/>
        </a:accent1>
        <a:accent2>
          <a:srgbClr val="8CC63F"/>
        </a:accent2>
        <a:accent3>
          <a:srgbClr val="FFFFFF"/>
        </a:accent3>
        <a:accent4>
          <a:srgbClr val="000000"/>
        </a:accent4>
        <a:accent5>
          <a:srgbClr val="AAD4EA"/>
        </a:accent5>
        <a:accent6>
          <a:srgbClr val="7EB338"/>
        </a:accent6>
        <a:hlink>
          <a:srgbClr val="00649D"/>
        </a:hlink>
        <a:folHlink>
          <a:srgbClr val="003F6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44342</TotalTime>
  <Words>3378</Words>
  <Application>Microsoft Macintosh PowerPoint</Application>
  <PresentationFormat>On-screen Show (4:3)</PresentationFormat>
  <Paragraphs>389</Paragraphs>
  <Slides>51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MS PGothic</vt:lpstr>
      <vt:lpstr>Arial</vt:lpstr>
      <vt:lpstr>Calibri</vt:lpstr>
      <vt:lpstr>Wingdings</vt:lpstr>
      <vt:lpstr>LEADing Practice</vt:lpstr>
      <vt:lpstr>Business Architecture research &amp; overview</vt:lpstr>
      <vt:lpstr>Business Architecture Agenda</vt:lpstr>
      <vt:lpstr>Business Architecture Agenda</vt:lpstr>
      <vt:lpstr>Business Architecture Research Focus</vt:lpstr>
      <vt:lpstr>Business Architecture Agenda</vt:lpstr>
      <vt:lpstr>Business Architecture Research Considerations</vt:lpstr>
      <vt:lpstr>Business Architecture Agenda</vt:lpstr>
      <vt:lpstr>What is the current state of these parts of the EA program?</vt:lpstr>
      <vt:lpstr>Infrastructure Architecture</vt:lpstr>
      <vt:lpstr>Security Architecture</vt:lpstr>
      <vt:lpstr>Application Architecture</vt:lpstr>
      <vt:lpstr>Integration Architecture</vt:lpstr>
      <vt:lpstr>Information Architecture</vt:lpstr>
      <vt:lpstr>Business Architecture</vt:lpstr>
      <vt:lpstr>Rating of strategic importance</vt:lpstr>
      <vt:lpstr>Rating of strategic importance</vt:lpstr>
      <vt:lpstr>Rating of strategic importance</vt:lpstr>
      <vt:lpstr>Rating of strategic importance</vt:lpstr>
      <vt:lpstr>Rating of strategic importance</vt:lpstr>
      <vt:lpstr>Rating of strategic importance</vt:lpstr>
      <vt:lpstr>Rating of strategic importance Reasons of choosen area</vt:lpstr>
      <vt:lpstr>Rating of strategic importance Reasons of the rating?</vt:lpstr>
      <vt:lpstr>Rating of strategic importance  Reasons of the rating?</vt:lpstr>
      <vt:lpstr>Rating of strategic importance  Reasons of the rating?</vt:lpstr>
      <vt:lpstr>Rating of strategic importance  Reasons of the rating?</vt:lpstr>
      <vt:lpstr>Rating of strategic importance  Reasons of the rating?</vt:lpstr>
      <vt:lpstr>Rating of strategic importance  Reasons of the rating?</vt:lpstr>
      <vt:lpstr>Rating of strategic importance  Reasons of the rating?</vt:lpstr>
      <vt:lpstr>Rating of strategic importance  Reasons of the rating?</vt:lpstr>
      <vt:lpstr>Rating of strategic importance Reasons of the rating?</vt:lpstr>
      <vt:lpstr>Rating of strategic importance Reasons of the rating?</vt:lpstr>
      <vt:lpstr>Rating of strategic importance Reasons of the rating?</vt:lpstr>
      <vt:lpstr>Business Architecture Agenda</vt:lpstr>
      <vt:lpstr>Lessons Learned Summery</vt:lpstr>
      <vt:lpstr>Lessons Learned Summery</vt:lpstr>
      <vt:lpstr>Lessons Learned Summery</vt:lpstr>
      <vt:lpstr>Lessons Learned Summery</vt:lpstr>
      <vt:lpstr>Business Architecture Agenda</vt:lpstr>
      <vt:lpstr>Research Finding - Putting it all together:  Business Design is the basis for the Business Architecture</vt:lpstr>
      <vt:lpstr>Research Finding - Putting it all together:  IT Design is to often a siloed view of a specific business need and requirement</vt:lpstr>
      <vt:lpstr>Research Finding - Putting it all together: Executives expect a link between Business and IT concepts</vt:lpstr>
      <vt:lpstr>Research Finding - Putting it all together: Alignment of Business &amp; IT with the focus on value creation</vt:lpstr>
      <vt:lpstr>Research Finding - Putting it all together: Executives understand that there is a need for Business Orchestration and IT Orchestration (alignment)</vt:lpstr>
      <vt:lpstr>Research Finding - Putting it all together:  Business Model matters: from the highest level of value chain to the operating model</vt:lpstr>
      <vt:lpstr>Research Finding - Putting it all together: Business Process matters to ensure effectiveness and efficiency</vt:lpstr>
      <vt:lpstr>Research Finding - Putting it all together:  Business Architecture is used for Automatization, Workflow &amp; Interfaces</vt:lpstr>
      <vt:lpstr>Research Finding - Putting it all together: Decomposition of the Business Layer</vt:lpstr>
      <vt:lpstr>Matters for the Composition of the Application Layer and the Technology Layer</vt:lpstr>
      <vt:lpstr>Research Finding - Putting it all together: Business Architecture is more that only a business blueprint or capability mapping it is the basis for Innovation &amp; Transformation  of Business &amp; IT</vt:lpstr>
      <vt:lpstr>Additional Information on the Business Architecture research</vt:lpstr>
      <vt:lpstr>PowerPoint Presentation</vt:lpstr>
    </vt:vector>
  </TitlesOfParts>
  <Manager>Prof. Mark von Rosing &amp; Henrik von Scheel</Manager>
  <Company>LEADing Practice ApS</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 Practice Enterprise Standard</dc:title>
  <dc:subject>LEADing Practice Reference Content</dc:subject>
  <dc:creator>Prof. Mark von Rosing &amp; Henrik von Scheel; Prof. Mark von Rosing</dc:creator>
  <dc:description>© Copyright note on Intellectual Property: All rights reserved.  All information and materials contained in the LEAD Reference Content and standards is Intellectual Capital &amp; Intellectual Property of LEADing Practice ApS and limitations apply to the reuse</dc:description>
  <cp:lastModifiedBy>Mark von Rosing</cp:lastModifiedBy>
  <cp:revision>390</cp:revision>
  <cp:lastPrinted>2013-05-29T10:38:17Z</cp:lastPrinted>
  <dcterms:created xsi:type="dcterms:W3CDTF">2014-02-04T10:37:20Z</dcterms:created>
  <dcterms:modified xsi:type="dcterms:W3CDTF">2016-06-16T16:18:13Z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